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  <p:sldMasterId id="2147483669" r:id="rId5"/>
  </p:sldMasterIdLst>
  <p:notesMasterIdLst>
    <p:notesMasterId r:id="rId37"/>
  </p:notesMasterIdLst>
  <p:handoutMasterIdLst>
    <p:handoutMasterId r:id="rId38"/>
  </p:handoutMasterIdLst>
  <p:sldIdLst>
    <p:sldId id="2147482333" r:id="rId6"/>
    <p:sldId id="2147482350" r:id="rId7"/>
    <p:sldId id="2147482369" r:id="rId8"/>
    <p:sldId id="2147482372" r:id="rId9"/>
    <p:sldId id="2147482373" r:id="rId10"/>
    <p:sldId id="2147482376" r:id="rId11"/>
    <p:sldId id="2147482375" r:id="rId12"/>
    <p:sldId id="2147482377" r:id="rId13"/>
    <p:sldId id="2147482378" r:id="rId14"/>
    <p:sldId id="2147482371" r:id="rId15"/>
    <p:sldId id="2147482379" r:id="rId16"/>
    <p:sldId id="2147482380" r:id="rId17"/>
    <p:sldId id="2147482381" r:id="rId18"/>
    <p:sldId id="2147482382" r:id="rId19"/>
    <p:sldId id="2147482383" r:id="rId20"/>
    <p:sldId id="2147482384" r:id="rId21"/>
    <p:sldId id="2147482368" r:id="rId22"/>
    <p:sldId id="2147482351" r:id="rId23"/>
    <p:sldId id="2147482353" r:id="rId24"/>
    <p:sldId id="2147482354" r:id="rId25"/>
    <p:sldId id="2147482367" r:id="rId26"/>
    <p:sldId id="2147482356" r:id="rId27"/>
    <p:sldId id="2147482366" r:id="rId28"/>
    <p:sldId id="2147482357" r:id="rId29"/>
    <p:sldId id="2147482359" r:id="rId30"/>
    <p:sldId id="2147482360" r:id="rId31"/>
    <p:sldId id="2147482363" r:id="rId32"/>
    <p:sldId id="614" r:id="rId33"/>
    <p:sldId id="2147482386" r:id="rId34"/>
    <p:sldId id="635" r:id="rId35"/>
    <p:sldId id="2147482365" r:id="rId36"/>
  </p:sldIdLst>
  <p:sldSz cx="12190413" cy="6859588"/>
  <p:notesSz cx="6858000" cy="9144000"/>
  <p:embeddedFontLst>
    <p:embeddedFont>
      <p:font typeface="Cambria Math" panose="02040503050406030204" pitchFamily="18" charset="0"/>
      <p:regular r:id="rId39"/>
    </p:embeddedFont>
    <p:embeddedFont>
      <p:font typeface="Open Sans" pitchFamily="2" charset="0"/>
      <p:regular r:id="rId40"/>
      <p:bold r:id="rId41"/>
      <p:italic r:id="rId42"/>
      <p:boldItalic r:id="rId43"/>
    </p:embeddedFont>
    <p:embeddedFont>
      <p:font typeface="Open Sans Light" pitchFamily="2" charset="0"/>
      <p:regular r:id="rId44"/>
      <p:italic r:id="rId45"/>
    </p:embeddedFont>
    <p:embeddedFont>
      <p:font typeface="Open Sans Semibold" pitchFamily="2" charset="0"/>
      <p:bold r:id="rId46"/>
      <p:bold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  <p:embeddedFont>
      <p:font typeface="Roboto Light" panose="02000000000000000000" pitchFamily="2" charset="0"/>
      <p:regular r:id="rId52"/>
      <p:italic r:id="rId53"/>
    </p:embeddedFont>
  </p:embeddedFontLst>
  <p:custDataLst>
    <p:tags r:id="rId54"/>
  </p:custDataLst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charset="0"/>
        <a:ea typeface="+mn-ea"/>
        <a:cs typeface="+mn-cs"/>
      </a:defRPr>
    </a:lvl1pPr>
    <a:lvl2pPr marL="544251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charset="0"/>
        <a:ea typeface="+mn-ea"/>
        <a:cs typeface="+mn-cs"/>
      </a:defRPr>
    </a:lvl2pPr>
    <a:lvl3pPr marL="1088502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charset="0"/>
        <a:ea typeface="+mn-ea"/>
        <a:cs typeface="+mn-cs"/>
      </a:defRPr>
    </a:lvl3pPr>
    <a:lvl4pPr marL="1632753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charset="0"/>
        <a:ea typeface="+mn-ea"/>
        <a:cs typeface="+mn-cs"/>
      </a:defRPr>
    </a:lvl4pPr>
    <a:lvl5pPr marL="2177004" algn="l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Arial" charset="0"/>
        <a:ea typeface="+mn-ea"/>
        <a:cs typeface="+mn-cs"/>
      </a:defRPr>
    </a:lvl5pPr>
    <a:lvl6pPr marL="2721254" algn="l" defTabSz="1088502" rtl="0" eaLnBrk="1" latinLnBrk="0" hangingPunct="1">
      <a:defRPr sz="1900" kern="1200">
        <a:solidFill>
          <a:schemeClr val="tx1"/>
        </a:solidFill>
        <a:latin typeface="Arial" charset="0"/>
        <a:ea typeface="+mn-ea"/>
        <a:cs typeface="+mn-cs"/>
      </a:defRPr>
    </a:lvl6pPr>
    <a:lvl7pPr marL="3265505" algn="l" defTabSz="1088502" rtl="0" eaLnBrk="1" latinLnBrk="0" hangingPunct="1">
      <a:defRPr sz="1900" kern="1200">
        <a:solidFill>
          <a:schemeClr val="tx1"/>
        </a:solidFill>
        <a:latin typeface="Arial" charset="0"/>
        <a:ea typeface="+mn-ea"/>
        <a:cs typeface="+mn-cs"/>
      </a:defRPr>
    </a:lvl7pPr>
    <a:lvl8pPr marL="3809756" algn="l" defTabSz="1088502" rtl="0" eaLnBrk="1" latinLnBrk="0" hangingPunct="1">
      <a:defRPr sz="1900" kern="1200">
        <a:solidFill>
          <a:schemeClr val="tx1"/>
        </a:solidFill>
        <a:latin typeface="Arial" charset="0"/>
        <a:ea typeface="+mn-ea"/>
        <a:cs typeface="+mn-cs"/>
      </a:defRPr>
    </a:lvl8pPr>
    <a:lvl9pPr marL="4354007" algn="l" defTabSz="1088502" rtl="0" eaLnBrk="1" latinLnBrk="0" hangingPunct="1">
      <a:defRPr sz="19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4CBEA47-027A-4A4C-8DEA-3F3460FFF9E7}">
          <p14:sldIdLst>
            <p14:sldId id="2147482333"/>
            <p14:sldId id="2147482350"/>
            <p14:sldId id="2147482369"/>
            <p14:sldId id="2147482372"/>
            <p14:sldId id="2147482373"/>
            <p14:sldId id="2147482376"/>
            <p14:sldId id="2147482375"/>
            <p14:sldId id="2147482377"/>
            <p14:sldId id="2147482378"/>
            <p14:sldId id="2147482371"/>
            <p14:sldId id="2147482379"/>
            <p14:sldId id="2147482380"/>
            <p14:sldId id="2147482381"/>
            <p14:sldId id="2147482382"/>
            <p14:sldId id="2147482383"/>
            <p14:sldId id="2147482384"/>
            <p14:sldId id="2147482368"/>
            <p14:sldId id="2147482351"/>
            <p14:sldId id="2147482353"/>
            <p14:sldId id="2147482354"/>
            <p14:sldId id="2147482367"/>
            <p14:sldId id="2147482356"/>
            <p14:sldId id="2147482366"/>
            <p14:sldId id="2147482357"/>
            <p14:sldId id="2147482359"/>
            <p14:sldId id="2147482360"/>
            <p14:sldId id="2147482363"/>
            <p14:sldId id="614"/>
            <p14:sldId id="2147482386"/>
            <p14:sldId id="635"/>
            <p14:sldId id="214748236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29" userDrawn="1">
          <p15:clr>
            <a:srgbClr val="A4A3A4"/>
          </p15:clr>
        </p15:guide>
        <p15:guide id="2" orient="horz" pos="2271">
          <p15:clr>
            <a:srgbClr val="A4A3A4"/>
          </p15:clr>
        </p15:guide>
        <p15:guide id="3" orient="horz" pos="4202">
          <p15:clr>
            <a:srgbClr val="A4A3A4"/>
          </p15:clr>
        </p15:guide>
        <p15:guide id="4" orient="horz" pos="307">
          <p15:clr>
            <a:srgbClr val="A4A3A4"/>
          </p15:clr>
        </p15:guide>
        <p15:guide id="5" orient="horz" pos="3256">
          <p15:clr>
            <a:srgbClr val="A4A3A4"/>
          </p15:clr>
        </p15:guide>
        <p15:guide id="6" orient="horz" pos="1240">
          <p15:clr>
            <a:srgbClr val="A4A3A4"/>
          </p15:clr>
        </p15:guide>
        <p15:guide id="7" orient="horz" pos="3211">
          <p15:clr>
            <a:srgbClr val="A4A3A4"/>
          </p15:clr>
        </p15:guide>
        <p15:guide id="8" orient="horz" pos="2727" userDrawn="1">
          <p15:clr>
            <a:srgbClr val="A4A3A4"/>
          </p15:clr>
        </p15:guide>
        <p15:guide id="9" pos="52">
          <p15:clr>
            <a:srgbClr val="A4A3A4"/>
          </p15:clr>
        </p15:guide>
        <p15:guide id="10" pos="3875">
          <p15:clr>
            <a:srgbClr val="A4A3A4"/>
          </p15:clr>
        </p15:guide>
        <p15:guide id="11" pos="3816">
          <p15:clr>
            <a:srgbClr val="A4A3A4"/>
          </p15:clr>
        </p15:guide>
        <p15:guide id="12" pos="7635">
          <p15:clr>
            <a:srgbClr val="A4A3A4"/>
          </p15:clr>
        </p15:guide>
        <p15:guide id="13" pos="5767" userDrawn="1">
          <p15:clr>
            <a:srgbClr val="A4A3A4"/>
          </p15:clr>
        </p15:guide>
        <p15:guide id="14" pos="5729">
          <p15:clr>
            <a:srgbClr val="A4A3A4"/>
          </p15:clr>
        </p15:guide>
        <p15:guide id="15" pos="1962">
          <p15:clr>
            <a:srgbClr val="A4A3A4"/>
          </p15:clr>
        </p15:guide>
        <p15:guide id="16" pos="189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56AF"/>
    <a:srgbClr val="71C333"/>
    <a:srgbClr val="FF0000"/>
    <a:srgbClr val="99CCFF"/>
    <a:srgbClr val="6600CC"/>
    <a:srgbClr val="0066FF"/>
    <a:srgbClr val="CCECFF"/>
    <a:srgbClr val="99FF66"/>
    <a:srgbClr val="33CC33"/>
    <a:srgbClr val="CC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5" autoAdjust="0"/>
    <p:restoredTop sz="94660"/>
  </p:normalViewPr>
  <p:slideViewPr>
    <p:cSldViewPr snapToGrid="0">
      <p:cViewPr varScale="1">
        <p:scale>
          <a:sx n="82" d="100"/>
          <a:sy n="82" d="100"/>
        </p:scale>
        <p:origin x="845" y="288"/>
      </p:cViewPr>
      <p:guideLst>
        <p:guide orient="horz" pos="2229"/>
        <p:guide orient="horz" pos="2271"/>
        <p:guide orient="horz" pos="4202"/>
        <p:guide orient="horz" pos="307"/>
        <p:guide orient="horz" pos="3256"/>
        <p:guide orient="horz" pos="1240"/>
        <p:guide orient="horz" pos="3211"/>
        <p:guide orient="horz" pos="2727"/>
        <p:guide pos="52"/>
        <p:guide pos="3875"/>
        <p:guide pos="3816"/>
        <p:guide pos="7635"/>
        <p:guide pos="5767"/>
        <p:guide pos="5729"/>
        <p:guide pos="1962"/>
        <p:guide pos="189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480" y="701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1.fntdata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presProps" Target="presProps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viewProps" Target="viewProps.xml"/><Relationship Id="rId8" Type="http://schemas.openxmlformats.org/officeDocument/2006/relationships/slide" Target="slides/slide3.xml"/><Relationship Id="rId51" Type="http://schemas.openxmlformats.org/officeDocument/2006/relationships/font" Target="fonts/font13.fntdata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0" Type="http://schemas.openxmlformats.org/officeDocument/2006/relationships/slide" Target="slides/slide15.xml"/><Relationship Id="rId41" Type="http://schemas.openxmlformats.org/officeDocument/2006/relationships/font" Target="fonts/font3.fntdata"/><Relationship Id="rId54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font" Target="fonts/font11.fntdata"/><Relationship Id="rId57" Type="http://schemas.openxmlformats.org/officeDocument/2006/relationships/theme" Target="theme/theme1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font" Target="fonts/font6.fntdata"/><Relationship Id="rId52" Type="http://schemas.openxmlformats.org/officeDocument/2006/relationships/font" Target="fonts/font14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kzidenz-Grotesk Std Light" pitchFamily="50" charset="0"/>
              </a:defRPr>
            </a:lvl1pPr>
          </a:lstStyle>
          <a:p>
            <a:endParaRPr lang="en-GB" dirty="0">
              <a:latin typeface="Open Sans Light" panose="020B0306030504020204" pitchFamily="34" charset="0"/>
            </a:endParaRP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kzidenz-Grotesk Std Light" pitchFamily="50" charset="0"/>
              </a:defRPr>
            </a:lvl1pPr>
          </a:lstStyle>
          <a:p>
            <a:endParaRPr lang="en-GB" dirty="0"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45828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en Sans Light" panose="020B0306030504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Open Sans Light" panose="020B0306030504020204" pitchFamily="34" charset="0"/>
              </a:defRPr>
            </a:lvl1pPr>
          </a:lstStyle>
          <a:p>
            <a:fld id="{645CADFC-B07C-4CDF-A6CB-673776AD24B3}" type="datetimeFigureOut">
              <a:rPr lang="en-GB" smtClean="0"/>
              <a:pPr/>
              <a:t>15/01/2026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en Sans Light" panose="020B0306030504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Open Sans Light" panose="020B0306030504020204" pitchFamily="34" charset="0"/>
              </a:defRPr>
            </a:lvl1pPr>
          </a:lstStyle>
          <a:p>
            <a:fld id="{7A4CD859-BDD9-4D9D-B820-59E9FC703A0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28007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Entender Población vs. Muestra.</a:t>
            </a:r>
          </a:p>
          <a:p>
            <a:r>
              <a:rPr lang="es-ES" dirty="0"/>
              <a:t>Repasar Probabilidad básica.</a:t>
            </a:r>
          </a:p>
          <a:p>
            <a:r>
              <a:rPr lang="es-ES" dirty="0"/>
              <a:t>Explorar Distribuciones (Discretas y Continuas).</a:t>
            </a:r>
          </a:p>
          <a:p>
            <a:r>
              <a:rPr lang="es-ES" dirty="0"/>
              <a:t>Comprender el Teorema del Límite Central (TLC).</a:t>
            </a:r>
          </a:p>
          <a:p>
            <a:endParaRPr lang="es-EC" dirty="0"/>
          </a:p>
          <a:p>
            <a:endParaRPr lang="es-EC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4CD859-BDD9-4D9D-B820-59E9FC703A0F}" type="slidenum">
              <a:rPr lang="en-GB" smtClean="0"/>
              <a:pPr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30372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C" dirty="0"/>
              <a:t>Tomamos muestras porque medir toda la población es costoso o imposible</a:t>
            </a:r>
          </a:p>
          <a:p>
            <a:endParaRPr lang="es-EC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4CD859-BDD9-4D9D-B820-59E9FC703A0F}" type="slidenum">
              <a:rPr lang="en-GB" smtClean="0"/>
              <a:pPr/>
              <a:t>18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23929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4CD859-BDD9-4D9D-B820-59E9FC703A0F}" type="slidenum">
              <a:rPr lang="en-GB" smtClean="0"/>
              <a:pPr/>
              <a:t>19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25559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C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4CD859-BDD9-4D9D-B820-59E9FC703A0F}" type="slidenum">
              <a:rPr lang="en-GB" smtClean="0"/>
              <a:pPr/>
              <a:t>26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937521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13CAA23E-C759-5545-B401-69012417D789}" type="slidenum">
              <a:rPr lang="en-GB"/>
              <a:pPr>
                <a:defRPr/>
              </a:pPr>
              <a:t>28</a:t>
            </a:fld>
            <a:endParaRPr lang="en-GB"/>
          </a:p>
        </p:txBody>
      </p:sp>
      <p:sp>
        <p:nvSpPr>
          <p:cNvPr id="15361" name="Text Box 1"/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384175" y="695325"/>
            <a:ext cx="6088063" cy="342741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:p14="http://schemas.microsoft.com/office/powerpoint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5362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685512" y="4343230"/>
            <a:ext cx="5486976" cy="4115139"/>
          </a:xfrm>
          <a:ln/>
          <a:extLst>
            <a:ext uri="{AF507438-7753-43e0-B8FC-AC1667EBCBE1}">
              <a14:hiddenEffects xmlns:a14="http://schemas.microsoft.com/office/drawing/2010/main" xmlns:p14="http://schemas.microsoft.com/office/powerpoint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501986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EEAD0E5-95D0-8F1D-8347-CD8BF4AF5A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135D26-9CF6-3D9F-1563-5B3DF68FB8EB}"/>
              </a:ext>
            </a:extLst>
          </p:cNvPr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/>
          <a:p>
            <a:pPr>
              <a:defRPr/>
            </a:pPr>
            <a:fld id="{13CAA23E-C759-5545-B401-69012417D789}" type="slidenum">
              <a:rPr lang="en-GB"/>
              <a:pPr>
                <a:defRPr/>
              </a:pPr>
              <a:t>29</a:t>
            </a:fld>
            <a:endParaRPr lang="en-GB"/>
          </a:p>
        </p:txBody>
      </p:sp>
      <p:sp>
        <p:nvSpPr>
          <p:cNvPr id="15361" name="Text Box 1">
            <a:extLst>
              <a:ext uri="{FF2B5EF4-FFF2-40B4-BE49-F238E27FC236}">
                <a16:creationId xmlns:a16="http://schemas.microsoft.com/office/drawing/2014/main" id="{1A2C2497-AC07-A84E-A9E3-8C99E2C91571}"/>
              </a:ext>
            </a:extLst>
          </p:cNvPr>
          <p:cNvSpPr txBox="1">
            <a:spLocks noGrp="1" noRot="1" noChangeAspect="1" noChangeArrowheads="1"/>
          </p:cNvSpPr>
          <p:nvPr>
            <p:ph type="sldImg"/>
          </p:nvPr>
        </p:nvSpPr>
        <p:spPr>
          <a:xfrm>
            <a:off x="384175" y="695325"/>
            <a:ext cx="6088063" cy="342741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:p14="http://schemas.microsoft.com/office/powerpoint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5362" name="Text Box 2">
            <a:extLst>
              <a:ext uri="{FF2B5EF4-FFF2-40B4-BE49-F238E27FC236}">
                <a16:creationId xmlns:a16="http://schemas.microsoft.com/office/drawing/2014/main" id="{CFCE947A-AC30-C670-6212-07FE4342BA2D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>
          <a:xfrm>
            <a:off x="685512" y="4343230"/>
            <a:ext cx="5486976" cy="4115139"/>
          </a:xfrm>
          <a:ln/>
          <a:extLst>
            <a:ext uri="{AF507438-7753-43e0-B8FC-AC1667EBCBE1}">
              <a14:hiddenEffects xmlns:a14="http://schemas.microsoft.com/office/drawing/2010/main" xmlns:p14="http://schemas.microsoft.com/office/powerpoint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80300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01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2540" y="2242704"/>
            <a:ext cx="12038033" cy="1484655"/>
          </a:xfrm>
        </p:spPr>
        <p:txBody>
          <a:bodyPr/>
          <a:lstStyle>
            <a:lvl1pPr algn="ctr">
              <a:defRPr sz="4300" b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es-EC" noProof="0" dirty="0" err="1"/>
              <a:t>Click</a:t>
            </a:r>
            <a:r>
              <a:rPr lang="es-EC" noProof="0" dirty="0"/>
              <a:t> </a:t>
            </a:r>
            <a:r>
              <a:rPr lang="es-EC" noProof="0" dirty="0" err="1"/>
              <a:t>to</a:t>
            </a:r>
            <a:r>
              <a:rPr lang="es-EC" noProof="0" dirty="0"/>
              <a:t> </a:t>
            </a:r>
            <a:r>
              <a:rPr lang="es-EC" noProof="0" dirty="0" err="1"/>
              <a:t>edit</a:t>
            </a:r>
            <a:r>
              <a:rPr lang="es-EC" noProof="0" dirty="0"/>
              <a:t> Master </a:t>
            </a:r>
            <a:r>
              <a:rPr lang="es-EC" noProof="0" dirty="0" err="1"/>
              <a:t>title</a:t>
            </a:r>
            <a:r>
              <a:rPr lang="es-EC" noProof="0" dirty="0"/>
              <a:t> </a:t>
            </a:r>
            <a:r>
              <a:rPr lang="es-EC" noProof="0" dirty="0" err="1"/>
              <a:t>style</a:t>
            </a:r>
            <a:endParaRPr lang="es-EC" noProof="0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112154" y="3800402"/>
            <a:ext cx="5978804" cy="544504"/>
          </a:xfrm>
        </p:spPr>
        <p:txBody>
          <a:bodyPr/>
          <a:lstStyle>
            <a:lvl1pPr marL="0" indent="0" algn="ctr">
              <a:buFontTx/>
              <a:buNone/>
              <a:defRPr sz="170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s-EC" noProof="0" dirty="0" err="1"/>
              <a:t>Click</a:t>
            </a:r>
            <a:r>
              <a:rPr lang="es-EC" noProof="0" dirty="0"/>
              <a:t> </a:t>
            </a:r>
            <a:r>
              <a:rPr lang="es-EC" noProof="0" dirty="0" err="1"/>
              <a:t>to</a:t>
            </a:r>
            <a:r>
              <a:rPr lang="es-EC" noProof="0" dirty="0"/>
              <a:t> </a:t>
            </a:r>
            <a:r>
              <a:rPr lang="es-EC" noProof="0" dirty="0" err="1"/>
              <a:t>edit</a:t>
            </a:r>
            <a:r>
              <a:rPr lang="es-EC" noProof="0" dirty="0"/>
              <a:t> Master </a:t>
            </a:r>
            <a:r>
              <a:rPr lang="es-EC" noProof="0" dirty="0" err="1"/>
              <a:t>subtitle</a:t>
            </a:r>
            <a:r>
              <a:rPr lang="es-EC" noProof="0" dirty="0"/>
              <a:t> </a:t>
            </a:r>
            <a:r>
              <a:rPr lang="es-EC" noProof="0" dirty="0" err="1"/>
              <a:t>style</a:t>
            </a:r>
            <a:endParaRPr lang="es-EC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trip mont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539" y="0"/>
            <a:ext cx="12038034" cy="4049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 | Subtitle</a:t>
            </a:r>
            <a:endParaRPr lang="en-GB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2541" y="2046762"/>
            <a:ext cx="2931201" cy="1485426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152350" y="2046762"/>
            <a:ext cx="5968223" cy="1485426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82541" y="3605213"/>
            <a:ext cx="2931201" cy="1507721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3115328" y="2046762"/>
            <a:ext cx="2941784" cy="30661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6" hasCustomPrompt="1"/>
          </p:nvPr>
        </p:nvSpPr>
        <p:spPr>
          <a:xfrm>
            <a:off x="6152350" y="3605214"/>
            <a:ext cx="2931201" cy="1492250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7" hasCustomPrompt="1"/>
          </p:nvPr>
        </p:nvSpPr>
        <p:spPr>
          <a:xfrm>
            <a:off x="9191488" y="3605213"/>
            <a:ext cx="2931201" cy="1492251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2959371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Image mont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539" y="0"/>
            <a:ext cx="12038034" cy="4049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 | Subtitle</a:t>
            </a:r>
            <a:endParaRPr lang="en-GB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2540" y="476360"/>
            <a:ext cx="5963989" cy="30661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82541" y="3613987"/>
            <a:ext cx="2931201" cy="1498947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9" hasCustomPrompt="1"/>
          </p:nvPr>
        </p:nvSpPr>
        <p:spPr>
          <a:xfrm>
            <a:off x="82541" y="5171685"/>
            <a:ext cx="2931201" cy="1498947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2" name="Picture Placeholder 3"/>
          <p:cNvSpPr>
            <a:spLocks noGrp="1"/>
          </p:cNvSpPr>
          <p:nvPr>
            <p:ph type="pic" sz="quarter" idx="21" hasCustomPrompt="1"/>
          </p:nvPr>
        </p:nvSpPr>
        <p:spPr>
          <a:xfrm>
            <a:off x="3115328" y="3613987"/>
            <a:ext cx="5978806" cy="1498947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4" name="Picture Placeholder 3"/>
          <p:cNvSpPr>
            <a:spLocks noGrp="1"/>
          </p:cNvSpPr>
          <p:nvPr>
            <p:ph type="pic" sz="quarter" idx="23" hasCustomPrompt="1"/>
          </p:nvPr>
        </p:nvSpPr>
        <p:spPr>
          <a:xfrm>
            <a:off x="3115328" y="5171685"/>
            <a:ext cx="2931201" cy="1498947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24" hasCustomPrompt="1"/>
          </p:nvPr>
        </p:nvSpPr>
        <p:spPr>
          <a:xfrm>
            <a:off x="6152350" y="2046762"/>
            <a:ext cx="2931201" cy="1495770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7" name="Picture Placeholder 3"/>
          <p:cNvSpPr>
            <a:spLocks noGrp="1"/>
          </p:cNvSpPr>
          <p:nvPr>
            <p:ph type="pic" sz="quarter" idx="26" hasCustomPrompt="1"/>
          </p:nvPr>
        </p:nvSpPr>
        <p:spPr>
          <a:xfrm>
            <a:off x="6152350" y="473186"/>
            <a:ext cx="2931201" cy="1495770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8" name="Picture Placeholder 3"/>
          <p:cNvSpPr>
            <a:spLocks noGrp="1"/>
          </p:cNvSpPr>
          <p:nvPr>
            <p:ph type="pic" sz="quarter" idx="27" hasCustomPrompt="1"/>
          </p:nvPr>
        </p:nvSpPr>
        <p:spPr>
          <a:xfrm>
            <a:off x="6152350" y="5171685"/>
            <a:ext cx="2931201" cy="1498947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19" name="Picture Placeholder 3"/>
          <p:cNvSpPr>
            <a:spLocks noGrp="1"/>
          </p:cNvSpPr>
          <p:nvPr>
            <p:ph type="pic" sz="quarter" idx="28" hasCustomPrompt="1"/>
          </p:nvPr>
        </p:nvSpPr>
        <p:spPr>
          <a:xfrm>
            <a:off x="9191488" y="2046762"/>
            <a:ext cx="2931201" cy="30661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21" name="Picture Placeholder 3"/>
          <p:cNvSpPr>
            <a:spLocks noGrp="1"/>
          </p:cNvSpPr>
          <p:nvPr>
            <p:ph type="pic" sz="quarter" idx="30" hasCustomPrompt="1"/>
          </p:nvPr>
        </p:nvSpPr>
        <p:spPr>
          <a:xfrm>
            <a:off x="9191488" y="473186"/>
            <a:ext cx="2931201" cy="1495770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  <p:sp>
        <p:nvSpPr>
          <p:cNvPr id="22" name="Picture Placeholder 3"/>
          <p:cNvSpPr>
            <a:spLocks noGrp="1"/>
          </p:cNvSpPr>
          <p:nvPr>
            <p:ph type="pic" sz="quarter" idx="31" hasCustomPrompt="1"/>
          </p:nvPr>
        </p:nvSpPr>
        <p:spPr>
          <a:xfrm>
            <a:off x="9191488" y="5171685"/>
            <a:ext cx="2931201" cy="1498947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0761398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Full scree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0413" cy="6859588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2090420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3_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Title | Subtitle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539" y="476360"/>
            <a:ext cx="12038034" cy="6194272"/>
          </a:xfrm>
        </p:spPr>
        <p:txBody>
          <a:bodyPr lIns="0"/>
          <a:lstStyle>
            <a:lvl1pPr marL="0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600">
                <a:solidFill>
                  <a:schemeClr val="bg2"/>
                </a:solidFill>
              </a:defRPr>
            </a:lvl1pPr>
            <a:lvl2pPr marL="428544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2pPr>
            <a:lvl3pPr marL="642816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3pPr>
            <a:lvl4pPr marL="857088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4pPr>
            <a:lvl5pPr marL="1071360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28459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2540" y="476361"/>
            <a:ext cx="5974572" cy="357270"/>
          </a:xfrm>
        </p:spPr>
        <p:txBody>
          <a:bodyPr anchor="t" anchorCtr="0"/>
          <a:lstStyle>
            <a:lvl1pPr marL="0" indent="0">
              <a:buNone/>
              <a:defRPr sz="1600" b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544251" indent="0">
              <a:buNone/>
              <a:defRPr sz="2400" b="1"/>
            </a:lvl2pPr>
            <a:lvl3pPr marL="1088502" indent="0">
              <a:buNone/>
              <a:defRPr sz="2100" b="1"/>
            </a:lvl3pPr>
            <a:lvl4pPr marL="1632753" indent="0">
              <a:buNone/>
              <a:defRPr sz="1900" b="1"/>
            </a:lvl4pPr>
            <a:lvl5pPr marL="2177004" indent="0">
              <a:buNone/>
              <a:defRPr sz="1900" b="1"/>
            </a:lvl5pPr>
            <a:lvl6pPr marL="2721254" indent="0">
              <a:buNone/>
              <a:defRPr sz="1900" b="1"/>
            </a:lvl6pPr>
            <a:lvl7pPr marL="3265505" indent="0">
              <a:buNone/>
              <a:defRPr sz="1900" b="1"/>
            </a:lvl7pPr>
            <a:lvl8pPr marL="3809756" indent="0">
              <a:buNone/>
              <a:defRPr sz="1900" b="1"/>
            </a:lvl8pPr>
            <a:lvl9pPr marL="4354007" indent="0">
              <a:buNone/>
              <a:defRPr sz="1900" b="1"/>
            </a:lvl9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0"/>
          </p:nvPr>
        </p:nvSpPr>
        <p:spPr>
          <a:xfrm>
            <a:off x="82540" y="1047992"/>
            <a:ext cx="5974572" cy="5622640"/>
          </a:xfrm>
        </p:spPr>
        <p:txBody>
          <a:bodyPr lIns="0"/>
          <a:lstStyle>
            <a:lvl1pPr marL="0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600">
                <a:solidFill>
                  <a:schemeClr val="bg2"/>
                </a:solidFill>
              </a:defRPr>
            </a:lvl1pPr>
            <a:lvl2pPr marL="428544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2pPr>
            <a:lvl3pPr marL="642816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3pPr>
            <a:lvl4pPr marL="857088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4pPr>
            <a:lvl5pPr marL="1071360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82539" y="0"/>
            <a:ext cx="12038033" cy="4049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 | Subtitle</a:t>
            </a:r>
            <a:endParaRPr lang="en-GB"/>
          </a:p>
        </p:txBody>
      </p:sp>
      <p:sp>
        <p:nvSpPr>
          <p:cNvPr id="9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6152350" y="476361"/>
            <a:ext cx="5968222" cy="357270"/>
          </a:xfrm>
        </p:spPr>
        <p:txBody>
          <a:bodyPr anchor="t" anchorCtr="0"/>
          <a:lstStyle>
            <a:lvl1pPr marL="0" indent="0">
              <a:buNone/>
              <a:defRPr sz="1600" b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marL="544251" indent="0">
              <a:buNone/>
              <a:defRPr sz="2400" b="1"/>
            </a:lvl2pPr>
            <a:lvl3pPr marL="1088502" indent="0">
              <a:buNone/>
              <a:defRPr sz="2100" b="1"/>
            </a:lvl3pPr>
            <a:lvl4pPr marL="1632753" indent="0">
              <a:buNone/>
              <a:defRPr sz="1900" b="1"/>
            </a:lvl4pPr>
            <a:lvl5pPr marL="2177004" indent="0">
              <a:buNone/>
              <a:defRPr sz="1900" b="1"/>
            </a:lvl5pPr>
            <a:lvl6pPr marL="2721254" indent="0">
              <a:buNone/>
              <a:defRPr sz="1900" b="1"/>
            </a:lvl6pPr>
            <a:lvl7pPr marL="3265505" indent="0">
              <a:buNone/>
              <a:defRPr sz="1900" b="1"/>
            </a:lvl7pPr>
            <a:lvl8pPr marL="3809756" indent="0">
              <a:buNone/>
              <a:defRPr sz="1900" b="1"/>
            </a:lvl8pPr>
            <a:lvl9pPr marL="4354007" indent="0">
              <a:buNone/>
              <a:defRPr sz="1900" b="1"/>
            </a:lvl9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6152350" y="1047992"/>
            <a:ext cx="5968222" cy="5622640"/>
          </a:xfrm>
        </p:spPr>
        <p:txBody>
          <a:bodyPr lIns="0"/>
          <a:lstStyle>
            <a:lvl1pPr marL="0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600">
                <a:solidFill>
                  <a:schemeClr val="bg2"/>
                </a:solidFill>
              </a:defRPr>
            </a:lvl1pPr>
            <a:lvl2pPr marL="428544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2pPr>
            <a:lvl3pPr marL="642816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3pPr>
            <a:lvl4pPr marL="857088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4pPr>
            <a:lvl5pPr marL="1071360" indent="-214272">
              <a:spcBef>
                <a:spcPts val="0"/>
              </a:spcBef>
              <a:spcAft>
                <a:spcPts val="238"/>
              </a:spcAft>
              <a:buFont typeface="Arial" pitchFamily="34" charset="0"/>
              <a:buChar char="•"/>
              <a:defRPr sz="19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278633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F+P Colour Sche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1"/>
          <p:cNvSpPr>
            <a:spLocks noGrp="1"/>
          </p:cNvSpPr>
          <p:nvPr>
            <p:ph type="title" hasCustomPrompt="1"/>
          </p:nvPr>
        </p:nvSpPr>
        <p:spPr>
          <a:xfrm>
            <a:off x="82539" y="0"/>
            <a:ext cx="12038033" cy="404907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Title | Subtitle</a:t>
            </a:r>
          </a:p>
        </p:txBody>
      </p:sp>
    </p:spTree>
    <p:extLst>
      <p:ext uri="{BB962C8B-B14F-4D97-AF65-F5344CB8AC3E}">
        <p14:creationId xmlns:p14="http://schemas.microsoft.com/office/powerpoint/2010/main" val="520423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15889" y="3429794"/>
            <a:ext cx="5156211" cy="404907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tx2"/>
                </a:solidFill>
              </a:defRPr>
            </a:lvl1pPr>
          </a:lstStyle>
          <a:p>
            <a:r>
              <a:rPr lang="es-EC" noProof="0" dirty="0"/>
              <a:t>Agenda de la sesión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E5B94-2B7B-4C4E-8A26-22A4A25610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49990" y="3429794"/>
            <a:ext cx="5518160" cy="2856706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AutoNum type="arabicPeriod"/>
              <a:tabLst/>
              <a:defRPr b="1">
                <a:latin typeface="Open Sans" pitchFamily="2" charset="0"/>
                <a:ea typeface="Open Sans" pitchFamily="2" charset="0"/>
                <a:cs typeface="Open Sans" pitchFamily="2" charset="0"/>
              </a:defRPr>
            </a:lvl1pPr>
            <a:lvl2pPr>
              <a:buAutoNum type="arabicPeriod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</a:lstStyle>
          <a:p>
            <a:pPr marL="128628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s-EC" noProof="0" dirty="0" err="1"/>
              <a:t>Click</a:t>
            </a:r>
            <a:r>
              <a:rPr lang="es-EC" noProof="0" dirty="0"/>
              <a:t> </a:t>
            </a:r>
            <a:r>
              <a:rPr lang="es-EC" noProof="0" dirty="0" err="1"/>
              <a:t>to</a:t>
            </a:r>
            <a:r>
              <a:rPr lang="es-EC" noProof="0" dirty="0"/>
              <a:t> </a:t>
            </a:r>
            <a:r>
              <a:rPr lang="es-EC" noProof="0" dirty="0" err="1"/>
              <a:t>edit</a:t>
            </a:r>
            <a:r>
              <a:rPr lang="es-EC" noProof="0" dirty="0"/>
              <a:t> Master </a:t>
            </a:r>
            <a:r>
              <a:rPr lang="es-EC" noProof="0" dirty="0" err="1"/>
              <a:t>text</a:t>
            </a:r>
            <a:r>
              <a:rPr lang="es-EC" noProof="0" dirty="0"/>
              <a:t> </a:t>
            </a:r>
            <a:r>
              <a:rPr lang="es-EC" noProof="0" dirty="0" err="1"/>
              <a:t>styles</a:t>
            </a:r>
            <a:endParaRPr lang="es-EC" noProof="0" dirty="0"/>
          </a:p>
          <a:p>
            <a:pPr marL="1013036" marR="0" lvl="1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s-EC" noProof="0" dirty="0" err="1"/>
              <a:t>Second</a:t>
            </a:r>
            <a:r>
              <a:rPr lang="es-EC" noProof="0" dirty="0"/>
              <a:t> </a:t>
            </a:r>
            <a:r>
              <a:rPr lang="es-EC" noProof="0" dirty="0" err="1"/>
              <a:t>level</a:t>
            </a:r>
            <a:r>
              <a:rPr lang="es-EC" noProof="0" dirty="0"/>
              <a:t>	</a:t>
            </a:r>
          </a:p>
          <a:p>
            <a:pPr marL="1489255" marR="0" lvl="2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s-EC" noProof="0" dirty="0" err="1"/>
              <a:t>Third</a:t>
            </a:r>
            <a:r>
              <a:rPr lang="es-EC" noProof="0" dirty="0"/>
              <a:t> </a:t>
            </a:r>
            <a:r>
              <a:rPr lang="es-EC" noProof="0" dirty="0" err="1"/>
              <a:t>level</a:t>
            </a:r>
            <a:endParaRPr lang="es-EC" noProof="0" dirty="0"/>
          </a:p>
          <a:p>
            <a:pPr marL="2033506" marR="0" lvl="3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s-EC" noProof="0" dirty="0" err="1"/>
              <a:t>Fourth</a:t>
            </a:r>
            <a:r>
              <a:rPr lang="es-EC" noProof="0" dirty="0"/>
              <a:t> </a:t>
            </a:r>
            <a:r>
              <a:rPr lang="es-EC" noProof="0" dirty="0" err="1"/>
              <a:t>level</a:t>
            </a:r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1753188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39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11295140" y="6219062"/>
            <a:ext cx="731505" cy="5249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 algn="r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196884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0" y="0"/>
            <a:ext cx="11359321" cy="5249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42707" y="536391"/>
            <a:ext cx="11359321" cy="45562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39" lvl="0" indent="-440223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1pPr>
            <a:lvl2pPr marL="1219078" lvl="1" indent="-440223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2pPr>
            <a:lvl3pPr marL="1828617" lvl="2" indent="-440223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3pPr>
            <a:lvl4pPr marL="2438156" lvl="3" indent="-440223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4pPr>
            <a:lvl5pPr marL="3047695" lvl="4" indent="-440223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5pPr>
            <a:lvl6pPr marL="3657234" lvl="5" indent="-440223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6pPr>
            <a:lvl7pPr marL="4266773" lvl="6" indent="-440223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●"/>
              <a:defRPr>
                <a:latin typeface="Roboto Light"/>
                <a:ea typeface="Roboto Light"/>
                <a:cs typeface="Roboto Light"/>
                <a:sym typeface="Roboto Light"/>
              </a:defRPr>
            </a:lvl7pPr>
            <a:lvl8pPr marL="4876312" lvl="7" indent="-440223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○"/>
              <a:defRPr>
                <a:latin typeface="Roboto Light"/>
                <a:ea typeface="Roboto Light"/>
                <a:cs typeface="Roboto Light"/>
                <a:sym typeface="Roboto Light"/>
              </a:defRPr>
            </a:lvl8pPr>
            <a:lvl9pPr marL="5485851" lvl="8" indent="-440223" rtl="0">
              <a:spcBef>
                <a:spcPts val="800"/>
              </a:spcBef>
              <a:spcAft>
                <a:spcPts val="0"/>
              </a:spcAft>
              <a:buSzPts val="1600"/>
              <a:buFont typeface="Roboto Light"/>
              <a:buChar char="■"/>
              <a:defRPr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11295140" y="6219062"/>
            <a:ext cx="731505" cy="5249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algn="r">
              <a:spcBef>
                <a:spcPts val="0"/>
              </a:spcBef>
              <a:spcAft>
                <a:spcPts val="0"/>
              </a:spcAft>
            </a:pPr>
            <a:fld id="{00000000-1234-1234-1234-123412341234}" type="slidenum">
              <a:rPr lang="en" smtClean="0"/>
              <a:pPr algn="r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"/>
          </a:p>
        </p:txBody>
      </p:sp>
      <p:cxnSp>
        <p:nvCxnSpPr>
          <p:cNvPr id="24" name="Google Shape;24;p4"/>
          <p:cNvCxnSpPr/>
          <p:nvPr/>
        </p:nvCxnSpPr>
        <p:spPr>
          <a:xfrm>
            <a:off x="127225" y="536404"/>
            <a:ext cx="11165746" cy="11203"/>
          </a:xfrm>
          <a:prstGeom prst="straightConnector1">
            <a:avLst/>
          </a:prstGeom>
          <a:noFill/>
          <a:ln w="19050" cap="flat" cmpd="sng">
            <a:solidFill>
              <a:srgbClr val="BF9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5215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539" y="0"/>
            <a:ext cx="12038034" cy="404907"/>
          </a:xfrm>
        </p:spPr>
        <p:txBody>
          <a:bodyPr/>
          <a:lstStyle>
            <a:lvl1pPr>
              <a:defRPr/>
            </a:lvl1pPr>
          </a:lstStyle>
          <a:p>
            <a:r>
              <a:rPr lang="es-EC" noProof="0" dirty="0" err="1"/>
              <a:t>Contents</a:t>
            </a:r>
            <a:endParaRPr lang="es-EC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7E5B94-2B7B-4C4E-8A26-22A4A25610A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540" y="808038"/>
            <a:ext cx="6011874" cy="4114800"/>
          </a:xfr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/>
            </a:lvl1pPr>
            <a:lvl2pPr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</a:lstStyle>
          <a:p>
            <a:pPr marL="128628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s-EC" noProof="0" dirty="0" err="1"/>
              <a:t>Click</a:t>
            </a:r>
            <a:r>
              <a:rPr lang="es-EC" noProof="0" dirty="0"/>
              <a:t> </a:t>
            </a:r>
            <a:r>
              <a:rPr lang="es-EC" noProof="0" dirty="0" err="1"/>
              <a:t>to</a:t>
            </a:r>
            <a:r>
              <a:rPr lang="es-EC" noProof="0" dirty="0"/>
              <a:t> </a:t>
            </a:r>
            <a:r>
              <a:rPr lang="es-EC" noProof="0" dirty="0" err="1"/>
              <a:t>edit</a:t>
            </a:r>
            <a:r>
              <a:rPr lang="es-EC" noProof="0" dirty="0"/>
              <a:t> Master </a:t>
            </a:r>
            <a:r>
              <a:rPr lang="es-EC" noProof="0" dirty="0" err="1"/>
              <a:t>text</a:t>
            </a:r>
            <a:r>
              <a:rPr lang="es-EC" noProof="0" dirty="0"/>
              <a:t> </a:t>
            </a:r>
            <a:r>
              <a:rPr lang="es-EC" noProof="0" dirty="0" err="1"/>
              <a:t>styles</a:t>
            </a:r>
            <a:endParaRPr lang="es-EC" noProof="0" dirty="0"/>
          </a:p>
          <a:p>
            <a:pPr marL="128628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s-EC" noProof="0" dirty="0" err="1"/>
              <a:t>Second</a:t>
            </a:r>
            <a:r>
              <a:rPr lang="es-EC" noProof="0" dirty="0"/>
              <a:t> </a:t>
            </a:r>
            <a:r>
              <a:rPr lang="es-EC" noProof="0" dirty="0" err="1"/>
              <a:t>level</a:t>
            </a:r>
            <a:endParaRPr lang="es-EC" noProof="0" dirty="0"/>
          </a:p>
          <a:p>
            <a:pPr marL="128628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s-EC" noProof="0" dirty="0" err="1"/>
              <a:t>Third</a:t>
            </a:r>
            <a:r>
              <a:rPr lang="es-EC" noProof="0" dirty="0"/>
              <a:t> </a:t>
            </a:r>
            <a:r>
              <a:rPr lang="es-EC" noProof="0" dirty="0" err="1"/>
              <a:t>level</a:t>
            </a:r>
            <a:endParaRPr lang="es-EC" noProof="0" dirty="0"/>
          </a:p>
          <a:p>
            <a:pPr marL="128628" marR="0" lvl="0" indent="-34290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s-EC" noProof="0" dirty="0" err="1"/>
              <a:t>Fourth</a:t>
            </a:r>
            <a:r>
              <a:rPr lang="es-EC" noProof="0" dirty="0"/>
              <a:t> </a:t>
            </a:r>
            <a:r>
              <a:rPr lang="es-EC" noProof="0" dirty="0" err="1"/>
              <a:t>level</a:t>
            </a:r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3750897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0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C" noProof="0" dirty="0" err="1"/>
              <a:t>Title</a:t>
            </a:r>
            <a:r>
              <a:rPr lang="es-EC" noProof="0" dirty="0"/>
              <a:t> | </a:t>
            </a:r>
            <a:r>
              <a:rPr lang="es-EC" noProof="0" dirty="0" err="1"/>
              <a:t>Subtitle</a:t>
            </a:r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4192344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8B71A9-1D8E-4306-A77B-7BB1004306A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165941"/>
            <a:ext cx="12190413" cy="527707"/>
          </a:xfrm>
        </p:spPr>
        <p:txBody>
          <a:bodyPr/>
          <a:lstStyle>
            <a:lvl1pPr marL="0" indent="0" algn="ctr">
              <a:buNone/>
              <a:defRPr sz="280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pPr lvl="0"/>
            <a:r>
              <a:rPr lang="es-EC" noProof="0" dirty="0" err="1"/>
              <a:t>Divider</a:t>
            </a:r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1003366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Image no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</a:lstStyle>
          <a:p>
            <a:r>
              <a:rPr lang="en-US"/>
              <a:t>Title | Subtitle</a:t>
            </a:r>
            <a:endParaRPr lang="en-GB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70535" y="476360"/>
            <a:ext cx="12050038" cy="6128217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9328722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_Image with sour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2540" y="476360"/>
            <a:ext cx="12038033" cy="5932273"/>
          </a:xfrm>
        </p:spPr>
        <p:txBody>
          <a:bodyPr anchor="ctr" anchorCtr="0"/>
          <a:lstStyle>
            <a:lvl1pPr marL="0" indent="0" algn="ctr">
              <a:buNone/>
              <a:defRPr sz="1900"/>
            </a:lvl1pPr>
            <a:lvl2pPr marL="544251" indent="0">
              <a:buNone/>
              <a:defRPr sz="3300"/>
            </a:lvl2pPr>
            <a:lvl3pPr marL="1088502" indent="0">
              <a:buNone/>
              <a:defRPr sz="2900"/>
            </a:lvl3pPr>
            <a:lvl4pPr marL="1632753" indent="0">
              <a:buNone/>
              <a:defRPr sz="2400"/>
            </a:lvl4pPr>
            <a:lvl5pPr marL="2177004" indent="0">
              <a:buNone/>
              <a:defRPr sz="2400"/>
            </a:lvl5pPr>
            <a:lvl6pPr marL="2721254" indent="0">
              <a:buNone/>
              <a:defRPr sz="2400"/>
            </a:lvl6pPr>
            <a:lvl7pPr marL="3265505" indent="0">
              <a:buNone/>
              <a:defRPr sz="2400"/>
            </a:lvl7pPr>
            <a:lvl8pPr marL="3809756" indent="0">
              <a:buNone/>
              <a:defRPr sz="2400"/>
            </a:lvl8pPr>
            <a:lvl9pPr marL="4354007" indent="0">
              <a:buNone/>
              <a:defRPr sz="2400"/>
            </a:lvl9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5" name="Title 1"/>
          <p:cNvSpPr txBox="1">
            <a:spLocks/>
          </p:cNvSpPr>
          <p:nvPr userDrawn="1"/>
        </p:nvSpPr>
        <p:spPr bwMode="auto">
          <a:xfrm>
            <a:off x="82539" y="0"/>
            <a:ext cx="12057081" cy="404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r>
              <a:rPr lang="en-US" sz="2100" dirty="0">
                <a:latin typeface="Open Sans Light" panose="020B0306030504020204" pitchFamily="34" charset="0"/>
              </a:rPr>
              <a:t>Click to edit Master title style</a:t>
            </a:r>
            <a:endParaRPr lang="en-GB" sz="2100" dirty="0">
              <a:latin typeface="Open Sans Light" panose="020B0306030504020204" pitchFamily="34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82539" y="0"/>
            <a:ext cx="12038034" cy="4049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 | Subtitle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80448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_Landscap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539" y="0"/>
            <a:ext cx="12038034" cy="4049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 | Subtitle</a:t>
            </a:r>
            <a:endParaRPr lang="en-GB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70535" y="2046762"/>
            <a:ext cx="5983028" cy="30661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149551" y="2046762"/>
            <a:ext cx="5983028" cy="30661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E4EC229B-0358-58B7-ADC2-D9E0AEFFEC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75948" y="6604577"/>
            <a:ext cx="540000" cy="144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>
            <a:lvl1pPr algn="r">
              <a:defRPr sz="1000" b="1">
                <a:solidFill>
                  <a:schemeClr val="bg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7641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_Portrait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539" y="0"/>
            <a:ext cx="12038034" cy="4049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 | Subtitle</a:t>
            </a:r>
            <a:endParaRPr lang="en-GB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70536" y="476360"/>
            <a:ext cx="5986575" cy="61942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36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149551" y="476360"/>
            <a:ext cx="5983028" cy="61942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05205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_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539" y="0"/>
            <a:ext cx="12038034" cy="40490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Title | Subtitle</a:t>
            </a:r>
            <a:endParaRPr lang="en-GB"/>
          </a:p>
        </p:txBody>
      </p:sp>
      <p:sp>
        <p:nvSpPr>
          <p:cNvPr id="23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82540" y="476360"/>
            <a:ext cx="5983028" cy="30661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4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161556" y="476360"/>
            <a:ext cx="5983028" cy="30661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5" name="Picture Placeholder 3"/>
          <p:cNvSpPr>
            <a:spLocks noGrp="1"/>
          </p:cNvSpPr>
          <p:nvPr>
            <p:ph type="pic" sz="quarter" idx="14" hasCustomPrompt="1"/>
          </p:nvPr>
        </p:nvSpPr>
        <p:spPr>
          <a:xfrm>
            <a:off x="82540" y="3613987"/>
            <a:ext cx="5983028" cy="30661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15" hasCustomPrompt="1"/>
          </p:nvPr>
        </p:nvSpPr>
        <p:spPr>
          <a:xfrm>
            <a:off x="6161556" y="3613987"/>
            <a:ext cx="5983028" cy="3066172"/>
          </a:xfrm>
        </p:spPr>
        <p:txBody>
          <a:bodyPr anchor="ctr" anchorCtr="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GB" dirty="0"/>
              <a:t>Click icon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537536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2539" y="0"/>
            <a:ext cx="12038034" cy="404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C" noProof="0" dirty="0" err="1"/>
              <a:t>Title</a:t>
            </a:r>
            <a:r>
              <a:rPr lang="es-EC" noProof="0" dirty="0"/>
              <a:t> | </a:t>
            </a:r>
            <a:r>
              <a:rPr lang="es-EC" noProof="0" dirty="0" err="1"/>
              <a:t>Subtitle</a:t>
            </a:r>
            <a:endParaRPr lang="es-EC" noProof="0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2539" y="476360"/>
            <a:ext cx="12038034" cy="6053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C" noProof="0" dirty="0" err="1"/>
              <a:t>Click</a:t>
            </a:r>
            <a:r>
              <a:rPr lang="es-EC" noProof="0" dirty="0"/>
              <a:t> </a:t>
            </a:r>
            <a:r>
              <a:rPr lang="es-EC" noProof="0" dirty="0" err="1"/>
              <a:t>to</a:t>
            </a:r>
            <a:r>
              <a:rPr lang="es-EC" noProof="0" dirty="0"/>
              <a:t> </a:t>
            </a:r>
            <a:r>
              <a:rPr lang="es-EC" noProof="0" dirty="0" err="1"/>
              <a:t>edit</a:t>
            </a:r>
            <a:r>
              <a:rPr lang="es-EC" noProof="0" dirty="0"/>
              <a:t> </a:t>
            </a:r>
            <a:r>
              <a:rPr lang="es-EC" noProof="0" dirty="0" err="1"/>
              <a:t>text</a:t>
            </a:r>
            <a:endParaRPr lang="es-EC" noProof="0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C49A89-37FA-704C-598C-F09875F82610}"/>
              </a:ext>
            </a:extLst>
          </p:cNvPr>
          <p:cNvCxnSpPr/>
          <p:nvPr userDrawn="1"/>
        </p:nvCxnSpPr>
        <p:spPr>
          <a:xfrm>
            <a:off x="443876" y="6597377"/>
            <a:ext cx="1137207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EBBEFC0C-0A64-4574-3A02-E68999BDD198}"/>
              </a:ext>
            </a:extLst>
          </p:cNvPr>
          <p:cNvSpPr/>
          <p:nvPr userDrawn="1"/>
        </p:nvSpPr>
        <p:spPr>
          <a:xfrm>
            <a:off x="1271508" y="6613367"/>
            <a:ext cx="65527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1000" noProof="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Dr. Mateo Neira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D3CF89-7D20-07CB-6445-AA3534F10B7C}"/>
              </a:ext>
            </a:extLst>
          </p:cNvPr>
          <p:cNvSpPr/>
          <p:nvPr userDrawn="1"/>
        </p:nvSpPr>
        <p:spPr>
          <a:xfrm>
            <a:off x="407412" y="6613367"/>
            <a:ext cx="81945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C" sz="1000" noProof="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14/01/2026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33D1EA-A97D-3475-DEFB-E4DF4FD719F2}"/>
              </a:ext>
            </a:extLst>
          </p:cNvPr>
          <p:cNvSpPr/>
          <p:nvPr userDrawn="1"/>
        </p:nvSpPr>
        <p:spPr>
          <a:xfrm>
            <a:off x="9771029" y="6597377"/>
            <a:ext cx="202766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C" sz="1000" noProof="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Universidad de Cuenca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68" r:id="rId3"/>
    <p:sldLayoutId id="2147483667" r:id="rId4"/>
    <p:sldLayoutId id="2147483661" r:id="rId5"/>
    <p:sldLayoutId id="2147483657" r:id="rId6"/>
    <p:sldLayoutId id="2147483659" r:id="rId7"/>
    <p:sldLayoutId id="2147483660" r:id="rId8"/>
    <p:sldLayoutId id="2147483662" r:id="rId9"/>
    <p:sldLayoutId id="2147483663" r:id="rId10"/>
    <p:sldLayoutId id="2147483664" r:id="rId11"/>
    <p:sldLayoutId id="2147483665" r:id="rId12"/>
    <p:sldLayoutId id="2147483650" r:id="rId13"/>
    <p:sldLayoutId id="2147483653" r:id="rId14"/>
    <p:sldLayoutId id="2147483666" r:id="rId15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b="0">
          <a:solidFill>
            <a:schemeClr val="bg2"/>
          </a:solidFill>
          <a:latin typeface="Open Sans Semibold" panose="020B0706030804020204" pitchFamily="34" charset="0"/>
          <a:ea typeface="Open Sans Semibold" panose="020B0706030804020204" pitchFamily="34" charset="0"/>
          <a:cs typeface="Open Sans Semibold" panose="020B0706030804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5pPr>
      <a:lvl6pPr marL="544251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6pPr>
      <a:lvl7pPr marL="1088502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7pPr>
      <a:lvl8pPr marL="1632753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8pPr>
      <a:lvl9pPr marL="2177004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9pPr>
    </p:titleStyle>
    <p:bodyStyle>
      <a:lvl1pPr marL="0" indent="-214272" algn="l" rtl="0" eaLnBrk="1" fontAlgn="base" hangingPunct="1">
        <a:spcBef>
          <a:spcPts val="0"/>
        </a:spcBef>
        <a:spcAft>
          <a:spcPts val="238"/>
        </a:spcAft>
        <a:buChar char="•"/>
        <a:defRPr sz="1600">
          <a:solidFill>
            <a:schemeClr val="bg2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  <a:lvl2pPr marL="884408" indent="-340157" algn="l" rtl="0" eaLnBrk="1" fontAlgn="base" hangingPunct="1">
        <a:spcBef>
          <a:spcPct val="20000"/>
        </a:spcBef>
        <a:spcAft>
          <a:spcPct val="0"/>
        </a:spcAft>
        <a:buChar char="–"/>
        <a:defRPr sz="3300">
          <a:solidFill>
            <a:schemeClr val="tx1"/>
          </a:solidFill>
          <a:latin typeface="+mn-lt"/>
        </a:defRPr>
      </a:lvl2pPr>
      <a:lvl3pPr marL="1360627" indent="-272125" algn="l" rtl="0" eaLnBrk="1" fontAlgn="base" hangingPunct="1">
        <a:spcBef>
          <a:spcPct val="20000"/>
        </a:spcBef>
        <a:spcAft>
          <a:spcPct val="0"/>
        </a:spcAft>
        <a:buChar char="•"/>
        <a:defRPr sz="2900">
          <a:solidFill>
            <a:schemeClr val="tx1"/>
          </a:solidFill>
          <a:latin typeface="+mn-lt"/>
        </a:defRPr>
      </a:lvl3pPr>
      <a:lvl4pPr marL="1904878" indent="-272125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4pPr>
      <a:lvl5pPr marL="2449129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5pPr>
      <a:lvl6pPr marL="2993380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6pPr>
      <a:lvl7pPr marL="3537631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7pPr>
      <a:lvl8pPr marL="4081882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8pPr>
      <a:lvl9pPr marL="4626132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85B1BB-A2A7-280B-2084-F5BC6AE7F442}"/>
              </a:ext>
            </a:extLst>
          </p:cNvPr>
          <p:cNvSpPr/>
          <p:nvPr userDrawn="1"/>
        </p:nvSpPr>
        <p:spPr>
          <a:xfrm>
            <a:off x="0" y="0"/>
            <a:ext cx="6095206" cy="6859588"/>
          </a:xfrm>
          <a:prstGeom prst="rect">
            <a:avLst/>
          </a:prstGeom>
          <a:solidFill>
            <a:srgbClr val="0070C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C" noProof="0" dirty="0">
              <a:solidFill>
                <a:schemeClr val="tx2"/>
              </a:solidFill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CC49A89-37FA-704C-598C-F09875F82610}"/>
              </a:ext>
            </a:extLst>
          </p:cNvPr>
          <p:cNvCxnSpPr/>
          <p:nvPr userDrawn="1"/>
        </p:nvCxnSpPr>
        <p:spPr>
          <a:xfrm>
            <a:off x="443876" y="6597377"/>
            <a:ext cx="11372072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EBBEFC0C-0A64-4574-3A02-E68999BDD198}"/>
              </a:ext>
            </a:extLst>
          </p:cNvPr>
          <p:cNvSpPr/>
          <p:nvPr userDrawn="1"/>
        </p:nvSpPr>
        <p:spPr>
          <a:xfrm>
            <a:off x="1271508" y="6613367"/>
            <a:ext cx="655272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C" sz="1000" noProof="0" dirty="0">
                <a:solidFill>
                  <a:schemeClr val="tx2"/>
                </a:solidFill>
              </a:rPr>
              <a:t>Dr. Mateo Neira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BD3CF89-7D20-07CB-6445-AA3534F10B7C}"/>
              </a:ext>
            </a:extLst>
          </p:cNvPr>
          <p:cNvSpPr/>
          <p:nvPr userDrawn="1"/>
        </p:nvSpPr>
        <p:spPr>
          <a:xfrm>
            <a:off x="407412" y="6613367"/>
            <a:ext cx="81945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C" sz="1000" noProof="0" dirty="0">
                <a:solidFill>
                  <a:schemeClr val="tx2"/>
                </a:solidFill>
              </a:rPr>
              <a:t>14/01/2026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33D1EA-A97D-3475-DEFB-E4DF4FD719F2}"/>
              </a:ext>
            </a:extLst>
          </p:cNvPr>
          <p:cNvSpPr/>
          <p:nvPr userDrawn="1"/>
        </p:nvSpPr>
        <p:spPr>
          <a:xfrm>
            <a:off x="9771029" y="6597377"/>
            <a:ext cx="2027667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s-EC" sz="1000" noProof="0" dirty="0">
                <a:solidFill>
                  <a:schemeClr val="bg1">
                    <a:lumMod val="50000"/>
                    <a:lumOff val="50000"/>
                  </a:schemeClr>
                </a:solidFill>
              </a:rPr>
              <a:t>Universidad de Cuenca</a:t>
            </a:r>
          </a:p>
        </p:txBody>
      </p:sp>
    </p:spTree>
    <p:extLst>
      <p:ext uri="{BB962C8B-B14F-4D97-AF65-F5344CB8AC3E}">
        <p14:creationId xmlns:p14="http://schemas.microsoft.com/office/powerpoint/2010/main" val="300269352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b="0">
          <a:solidFill>
            <a:schemeClr val="bg2"/>
          </a:solidFill>
          <a:latin typeface="Open Sans Semibold" panose="020B0706030804020204" pitchFamily="34" charset="0"/>
          <a:ea typeface="Open Sans Semibold" panose="020B0706030804020204" pitchFamily="34" charset="0"/>
          <a:cs typeface="Open Sans Semibold" panose="020B0706030804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5pPr>
      <a:lvl6pPr marL="544251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6pPr>
      <a:lvl7pPr marL="1088502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7pPr>
      <a:lvl8pPr marL="1632753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8pPr>
      <a:lvl9pPr marL="2177004" algn="l" rtl="0" eaLnBrk="1" fontAlgn="base" hangingPunct="1">
        <a:spcBef>
          <a:spcPct val="0"/>
        </a:spcBef>
        <a:spcAft>
          <a:spcPct val="0"/>
        </a:spcAft>
        <a:defRPr b="1">
          <a:solidFill>
            <a:schemeClr val="tx2"/>
          </a:solidFill>
          <a:latin typeface="Arial" charset="0"/>
        </a:defRPr>
      </a:lvl9pPr>
    </p:titleStyle>
    <p:bodyStyle>
      <a:lvl1pPr marL="0" indent="-214272" algn="l" rtl="0" eaLnBrk="1" fontAlgn="base" hangingPunct="1">
        <a:spcBef>
          <a:spcPts val="0"/>
        </a:spcBef>
        <a:spcAft>
          <a:spcPts val="238"/>
        </a:spcAft>
        <a:buChar char="•"/>
        <a:defRPr sz="1600">
          <a:solidFill>
            <a:schemeClr val="bg2"/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lvl1pPr>
      <a:lvl2pPr marL="884408" indent="-340157" algn="l" rtl="0" eaLnBrk="1" fontAlgn="base" hangingPunct="1">
        <a:spcBef>
          <a:spcPct val="20000"/>
        </a:spcBef>
        <a:spcAft>
          <a:spcPct val="0"/>
        </a:spcAft>
        <a:buChar char="–"/>
        <a:defRPr sz="3300">
          <a:solidFill>
            <a:schemeClr val="tx1"/>
          </a:solidFill>
          <a:latin typeface="+mn-lt"/>
        </a:defRPr>
      </a:lvl2pPr>
      <a:lvl3pPr marL="1360627" indent="-272125" algn="l" rtl="0" eaLnBrk="1" fontAlgn="base" hangingPunct="1">
        <a:spcBef>
          <a:spcPct val="20000"/>
        </a:spcBef>
        <a:spcAft>
          <a:spcPct val="0"/>
        </a:spcAft>
        <a:buChar char="•"/>
        <a:defRPr sz="2900">
          <a:solidFill>
            <a:schemeClr val="tx1"/>
          </a:solidFill>
          <a:latin typeface="+mn-lt"/>
        </a:defRPr>
      </a:lvl3pPr>
      <a:lvl4pPr marL="1904878" indent="-272125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</a:defRPr>
      </a:lvl4pPr>
      <a:lvl5pPr marL="2449129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5pPr>
      <a:lvl6pPr marL="2993380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6pPr>
      <a:lvl7pPr marL="3537631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7pPr>
      <a:lvl8pPr marL="4081882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8pPr>
      <a:lvl9pPr marL="4626132" indent="-272125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docs.scipy.org/doc/scipy/reference/stats.html" TargetMode="Externa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hyperlink" Target="https://www.careerexplorer.com/careers/piano-tuner/job-market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63961-AAF5-7AFF-46AC-6D3314D57B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noProof="0" dirty="0"/>
              <a:t>Manejo y Análisis de Datos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67661AE-4965-9EB9-DE2C-912812C2E9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12154" y="3800402"/>
            <a:ext cx="5978804" cy="936698"/>
          </a:xfrm>
        </p:spPr>
        <p:txBody>
          <a:bodyPr/>
          <a:lstStyle/>
          <a:p>
            <a:r>
              <a:rPr lang="es-EC" noProof="0" dirty="0"/>
              <a:t>Parte II: Inferencia estadística y modelos explicativos</a:t>
            </a:r>
          </a:p>
          <a:p>
            <a:r>
              <a:rPr lang="es-EC" noProof="0" dirty="0"/>
              <a:t>Dr. Mateo Neira</a:t>
            </a:r>
          </a:p>
          <a:p>
            <a:endParaRPr lang="es-EC" noProof="0" dirty="0"/>
          </a:p>
          <a:p>
            <a:r>
              <a:rPr lang="es-EC" noProof="0" dirty="0"/>
              <a:t>Maestría en Ciudades Sostenibles, Universidad de Cuenca</a:t>
            </a:r>
          </a:p>
        </p:txBody>
      </p:sp>
    </p:spTree>
    <p:extLst>
      <p:ext uri="{BB962C8B-B14F-4D97-AF65-F5344CB8AC3E}">
        <p14:creationId xmlns:p14="http://schemas.microsoft.com/office/powerpoint/2010/main" val="2808663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44137-8E3A-2B5C-BF09-176C10418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FFE5-0212-987C-65E0-0222B3BA7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Un proceso para abordar preguntas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5ABD7E-8F71-3A38-0C34-EEC9BD7084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8442" y="808038"/>
            <a:ext cx="9490668" cy="4114800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s-EC" sz="28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Haz explícitas tus suposiciones.</a:t>
            </a:r>
          </a:p>
          <a:p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5948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1FD305-699D-12E6-F615-FE7CD1A229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67F29-CD2E-914D-BA55-B157A30FC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Un proceso para abordar preguntas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333E9-4EF8-9D63-2961-35BC3CFA2BA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8442" y="808038"/>
            <a:ext cx="9490668" cy="4114800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Haz explícitas tus suposiciones.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Establece lo que sabes (hechos, formulas, etc.)</a:t>
            </a:r>
          </a:p>
        </p:txBody>
      </p:sp>
    </p:spTree>
    <p:extLst>
      <p:ext uri="{BB962C8B-B14F-4D97-AF65-F5344CB8AC3E}">
        <p14:creationId xmlns:p14="http://schemas.microsoft.com/office/powerpoint/2010/main" val="2940579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9C51BB-53DA-B2F0-0E8C-60F65516A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4C2867-CC10-D319-4370-62F691315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Un proceso para abordar preguntas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3839E7-9817-0AC8-EF68-2D940D4FA5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8442" y="808038"/>
            <a:ext cx="9490668" cy="4114800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Haz explícitas tus suposiciones.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Establece lo que sabes (hechos, formulas, etc.)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Establece lo que no sabes, per necesitas saber</a:t>
            </a:r>
          </a:p>
        </p:txBody>
      </p:sp>
    </p:spTree>
    <p:extLst>
      <p:ext uri="{BB962C8B-B14F-4D97-AF65-F5344CB8AC3E}">
        <p14:creationId xmlns:p14="http://schemas.microsoft.com/office/powerpoint/2010/main" val="6121507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C9B33-C8A0-3E44-EE7D-901FAD6199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D24797-2402-6B07-7F11-B28EFF509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Un proceso para abordar preguntas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6819E6-DC35-EBB6-A549-D0EAAF58EC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8442" y="808038"/>
            <a:ext cx="9490668" cy="4114800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Haz explícitas tus suposiciones.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Establece lo que sabes (hechos, formulas, etc.)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Establece lo que no sabes, per necesitas saber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Resuelve 3 estimando, calculando, o investigando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99599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A37CA-E48E-8CEB-3234-140FE0A23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E754A-F970-77F3-DA11-62F35D2D3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Un proceso para abordar preguntas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0A47E-5AD9-43D1-7E05-1477412171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8442" y="808038"/>
            <a:ext cx="9490668" cy="4114800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Haz explícitas tus suposiciones.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Establece lo que sabes (hechos, formulas, etc.)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Establece lo que no sabes, per necesitas saber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Resuelve 3 estimando, calculando, o investigando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Vuelve a juntar todo para obtener una respuesta</a:t>
            </a:r>
          </a:p>
        </p:txBody>
      </p:sp>
    </p:spTree>
    <p:extLst>
      <p:ext uri="{BB962C8B-B14F-4D97-AF65-F5344CB8AC3E}">
        <p14:creationId xmlns:p14="http://schemas.microsoft.com/office/powerpoint/2010/main" val="1048558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385546-46BB-33E0-FDE9-9605A11273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2EE0E-BF81-AED5-17D8-4CA679A63E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Un proceso para abordar preguntas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647BD6-276F-4808-B3AF-06D0F54CC4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8442" y="808038"/>
            <a:ext cx="9490668" cy="4114800"/>
          </a:xfrm>
        </p:spPr>
        <p:txBody>
          <a:bodyPr/>
          <a:lstStyle/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Haz explícitas tus suposiciones.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Establece lo que sabes (hechos, formulas, etc.)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Establece lo que no sabes, per necesitas saber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Resuelve 3 estimando, calculando, o investigando</a:t>
            </a:r>
          </a:p>
          <a:p>
            <a:pPr marL="342900" indent="-342900">
              <a:buAutoNum type="arabicPeriod"/>
            </a:pPr>
            <a:endParaRPr lang="es-EC" sz="28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s-EC" sz="2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Vuelve a juntar todo para obtener una respuesta</a:t>
            </a:r>
          </a:p>
          <a:p>
            <a:pPr marL="342900" indent="-342900">
              <a:buAutoNum type="arabicPeriod"/>
            </a:pPr>
            <a:endParaRPr lang="es-EC" sz="2800" b="1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42900" indent="-342900">
              <a:buAutoNum type="arabicPeriod"/>
            </a:pPr>
            <a:r>
              <a:rPr lang="es-ES" sz="28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Piensa si tu respuesta es sensata.</a:t>
            </a:r>
            <a:br>
              <a:rPr lang="es-ES" sz="28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</a:br>
            <a:r>
              <a:rPr lang="es-ES" sz="28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Verifica si es posible</a:t>
            </a:r>
          </a:p>
        </p:txBody>
      </p:sp>
    </p:spTree>
    <p:extLst>
      <p:ext uri="{BB962C8B-B14F-4D97-AF65-F5344CB8AC3E}">
        <p14:creationId xmlns:p14="http://schemas.microsoft.com/office/powerpoint/2010/main" val="22694737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42EF2-FB18-35F2-1A07-076EB4D59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Ejercicio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EBE96-7209-A191-502D-F2C505BBB8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63370" y="696321"/>
            <a:ext cx="10263672" cy="5466945"/>
          </a:xfrm>
        </p:spPr>
        <p:txBody>
          <a:bodyPr/>
          <a:lstStyle/>
          <a:p>
            <a:pPr marL="514350" indent="-514350" algn="ctr" fontAlgn="auto">
              <a:spcAft>
                <a:spcPts val="0"/>
              </a:spcAft>
              <a:buAutoNum type="arabicPeriod"/>
              <a:defRPr/>
            </a:pPr>
            <a:r>
              <a:rPr lang="es" sz="2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Cuántos ladrillos hay en Quito?</a:t>
            </a:r>
          </a:p>
          <a:p>
            <a:pPr marL="514350" indent="-514350" algn="ctr" fontAlgn="auto">
              <a:spcAft>
                <a:spcPts val="0"/>
              </a:spcAft>
              <a:buAutoNum type="arabicPeriod"/>
              <a:defRPr/>
            </a:pPr>
            <a:endParaRPr lang="es" sz="2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514350" indent="-514350" algn="ctr" fontAlgn="auto">
              <a:spcAft>
                <a:spcPts val="0"/>
              </a:spcAft>
              <a:buAutoNum type="arabicPeriod"/>
              <a:defRPr/>
            </a:pPr>
            <a:r>
              <a:rPr lang="es-ES" sz="2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Si la población mundial entera viviera con la densidad de población de Cuenca, cuánta superficie necesitaríamos?</a:t>
            </a:r>
            <a:endParaRPr lang="en-US" sz="2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2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 fontAlgn="auto">
              <a:spcAft>
                <a:spcPts val="0"/>
              </a:spcAft>
              <a:defRPr/>
            </a:pPr>
            <a:r>
              <a:rPr lang="es" sz="2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3. </a:t>
            </a:r>
            <a:r>
              <a:rPr lang="es-ES" sz="2800" b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Estima la superficie total dedicada al estacionamiento (lotes de superficie + estacionamiento en la calle) en una típica ciudad Ecuatoriana de tamaño medio. Si consolidaras todo ese espacio en uno solo, sería más grande que el centro de la ciudad?</a:t>
            </a:r>
            <a:endParaRPr lang="en-US" sz="2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 fontAlgn="auto">
              <a:spcAft>
                <a:spcPts val="0"/>
              </a:spcAft>
              <a:defRPr/>
            </a:pPr>
            <a:endParaRPr lang="en-US" sz="2800" b="1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C" b="1" dirty="0"/>
          </a:p>
        </p:txBody>
      </p:sp>
    </p:spTree>
    <p:extLst>
      <p:ext uri="{BB962C8B-B14F-4D97-AF65-F5344CB8AC3E}">
        <p14:creationId xmlns:p14="http://schemas.microsoft.com/office/powerpoint/2010/main" val="3700941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B28B6B3-DECA-479C-96C9-40EC59079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Tutorial practico</a:t>
            </a:r>
          </a:p>
        </p:txBody>
      </p:sp>
      <p:pic>
        <p:nvPicPr>
          <p:cNvPr id="1026" name="Picture 2" descr="Machine Learning">
            <a:extLst>
              <a:ext uri="{FF2B5EF4-FFF2-40B4-BE49-F238E27FC236}">
                <a16:creationId xmlns:a16="http://schemas.microsoft.com/office/drawing/2014/main" id="{509A1B7C-0D2D-3CA6-F561-8F45A5496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2583" y="289249"/>
            <a:ext cx="4625658" cy="5473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6CBDD-6570-45F7-26DE-10A2C569655A}"/>
              </a:ext>
            </a:extLst>
          </p:cNvPr>
          <p:cNvSpPr txBox="1"/>
          <p:nvPr/>
        </p:nvSpPr>
        <p:spPr>
          <a:xfrm>
            <a:off x="6457950" y="5874703"/>
            <a:ext cx="511492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s-EC" sz="2000" u="sng" dirty="0">
                <a:solidFill>
                  <a:srgbClr val="4A86E8"/>
                </a:solidFill>
                <a:latin typeface="Roboto" panose="02000000000000000000" pitchFamily="2" charset="0"/>
              </a:rPr>
              <a:t>https://xkcd.com/1838/</a:t>
            </a:r>
            <a:endParaRPr kumimoji="0" lang="es-EC" sz="1900" b="0" i="0" u="none" strike="noStrike" kern="1200" cap="none" spc="0" normalizeH="0" baseline="0" noProof="0" dirty="0">
              <a:ln>
                <a:noFill/>
              </a:ln>
              <a:solidFill>
                <a:srgbClr val="DDDDDD"/>
              </a:solidFill>
              <a:effectLst/>
              <a:uLnTx/>
              <a:uFillTx/>
              <a:latin typeface="Arial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06956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D3651-D947-45B9-2CD9-DAAF2AC56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noProof="0" dirty="0"/>
              <a:t>Conceptos básicos del muestreo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BFFB93-328D-52C2-CD5D-29D4D1422F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0804" y="808038"/>
            <a:ext cx="10275384" cy="4641040"/>
          </a:xfrm>
        </p:spPr>
        <p:txBody>
          <a:bodyPr/>
          <a:lstStyle/>
          <a:p>
            <a:r>
              <a:rPr lang="es-EC" sz="2000" b="1" noProof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Población versus muestra: </a:t>
            </a:r>
          </a:p>
          <a:p>
            <a:endParaRPr lang="es-EC" sz="2000" noProof="0" dirty="0"/>
          </a:p>
          <a:p>
            <a:r>
              <a:rPr lang="es-EC" sz="2000" noProof="0" dirty="0"/>
              <a:t>Una población es el conjunto completo de objetos o eventos bajo estudio. </a:t>
            </a:r>
          </a:p>
          <a:p>
            <a:endParaRPr lang="es-EC" sz="2000" noProof="0" dirty="0"/>
          </a:p>
          <a:p>
            <a:r>
              <a:rPr lang="es-EC" sz="2000" dirty="0"/>
              <a:t>Una muestra es un subconjunto “representativo” de los objetos o eventos bajo estudio. </a:t>
            </a:r>
          </a:p>
          <a:p>
            <a:endParaRPr lang="es-EC" sz="2000" noProof="0" dirty="0"/>
          </a:p>
          <a:p>
            <a:r>
              <a:rPr lang="es-EC" sz="20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Sesgos en la muestra: </a:t>
            </a:r>
          </a:p>
          <a:p>
            <a:endParaRPr lang="es-EC" sz="2000" b="1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sz="2000" noProof="0" dirty="0"/>
              <a:t>Sesgo de selección: algunos sujetos tienen mas probabilidad de ser seleccionados.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sz="2000" noProof="0" dirty="0"/>
              <a:t>Sesgo de voluntariado/no repuesta: los sujetos que no están fácilmente disponibles no están representados. </a:t>
            </a:r>
          </a:p>
        </p:txBody>
      </p:sp>
    </p:spTree>
    <p:extLst>
      <p:ext uri="{BB962C8B-B14F-4D97-AF65-F5344CB8AC3E}">
        <p14:creationId xmlns:p14="http://schemas.microsoft.com/office/powerpoint/2010/main" val="1455975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6B718-F8A0-91BD-0FD1-C52831179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noProof="0" dirty="0"/>
              <a:t>Para que sirve la inferencia?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AA39EF-19DD-3BD4-C079-5FC555A061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95762" y="555744"/>
            <a:ext cx="6598887" cy="1487293"/>
          </a:xfrm>
        </p:spPr>
        <p:txBody>
          <a:bodyPr/>
          <a:lstStyle/>
          <a:p>
            <a:pPr algn="ctr"/>
            <a:r>
              <a:rPr lang="es-ES" b="1" noProof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Población (N): </a:t>
            </a:r>
            <a:r>
              <a:rPr lang="es-ES" noProof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El "Todo" (</a:t>
            </a:r>
            <a:r>
              <a:rPr lang="es-ES" noProof="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Ej</a:t>
            </a:r>
            <a:r>
              <a:rPr lang="es-ES" noProof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: Todos los edificios de la ciudad).</a:t>
            </a:r>
          </a:p>
          <a:p>
            <a:pPr algn="ctr"/>
            <a:r>
              <a:rPr lang="es-ES" b="1" noProof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Muestra (n): </a:t>
            </a:r>
            <a:r>
              <a:rPr lang="es-ES" noProof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El "Subconjunto" (</a:t>
            </a:r>
            <a:r>
              <a:rPr lang="es-ES" noProof="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Ej</a:t>
            </a:r>
            <a:r>
              <a:rPr lang="es-ES" noProof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: 500 edificios seleccionados).</a:t>
            </a:r>
          </a:p>
          <a:p>
            <a:pPr algn="ctr"/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-ES" sz="2400" b="1" noProof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Inferencia: Usar n para conocer N.</a:t>
            </a:r>
            <a:endParaRPr lang="es-EC" sz="2400" b="1" noProof="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8745F4D-A3E3-9EAF-DBC6-FD358EC14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95762" y="2193874"/>
            <a:ext cx="5933281" cy="420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066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0F88D5E-4A26-4C40-1A46-DE9E7E9EB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C" noProof="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E4D1F4-6FDF-E53F-7C28-BFFDEC6937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/>
              <a:t>Preguntas Fermi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>
                <a:solidFill>
                  <a:schemeClr val="accent6"/>
                </a:solidFill>
              </a:rPr>
              <a:t>Tutorial practico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/>
              <a:t>De la población a la muestra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noProof="0" dirty="0"/>
              <a:t>Incertidumbre y probabilidad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noProof="0" dirty="0"/>
              <a:t>Distribuciones de probabilidad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noProof="0" dirty="0"/>
              <a:t>El Teorema del Límite Central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>
                <a:solidFill>
                  <a:schemeClr val="accent6"/>
                </a:solidFill>
              </a:rPr>
              <a:t>Tutorial practico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C" noProof="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C" noProof="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A91DEE-77E5-9AFE-F181-C6AB4F25C6EF}"/>
              </a:ext>
            </a:extLst>
          </p:cNvPr>
          <p:cNvSpPr txBox="1"/>
          <p:nvPr/>
        </p:nvSpPr>
        <p:spPr>
          <a:xfrm>
            <a:off x="6349990" y="1749652"/>
            <a:ext cx="6096000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C" sz="2400" b="1" noProof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Fundamentos de Inferencia</a:t>
            </a:r>
          </a:p>
          <a:p>
            <a:r>
              <a:rPr lang="es-EC" sz="2000" noProof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De poblaciones a modelos probabilísticos</a:t>
            </a:r>
            <a:endParaRPr lang="es-EC" sz="2000" b="1" noProof="0" dirty="0">
              <a:solidFill>
                <a:schemeClr val="bg1">
                  <a:lumMod val="50000"/>
                  <a:lumOff val="50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5507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4C56B-5586-8420-6B23-A3BD06882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noProof="0" dirty="0"/>
              <a:t>Conceptos de Probabilidad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1146605F-158E-051D-1CE0-931F7F69CF95}"/>
              </a:ext>
            </a:extLst>
          </p:cNvPr>
          <p:cNvSpPr/>
          <p:nvPr/>
        </p:nvSpPr>
        <p:spPr>
          <a:xfrm>
            <a:off x="2220684" y="1302875"/>
            <a:ext cx="2709631" cy="1022496"/>
          </a:xfrm>
          <a:prstGeom prst="wedgeRectCallout">
            <a:avLst/>
          </a:prstGeom>
          <a:solidFill>
            <a:schemeClr val="accent6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s-EC" dirty="0">
                <a:solidFill>
                  <a:schemeClr val="tx2"/>
                </a:solidFill>
              </a:rPr>
              <a:t>Qué puede suceder?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5FEEE78-4473-9455-1AA1-C19DEC067B7C}"/>
              </a:ext>
            </a:extLst>
          </p:cNvPr>
          <p:cNvSpPr txBox="1">
            <a:spLocks/>
          </p:cNvSpPr>
          <p:nvPr/>
        </p:nvSpPr>
        <p:spPr bwMode="auto">
          <a:xfrm>
            <a:off x="2220684" y="2619669"/>
            <a:ext cx="2709631" cy="404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b="0">
                <a:solidFill>
                  <a:schemeClr val="bg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544251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1088502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632753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2177004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r>
              <a:rPr lang="es-EC" sz="1800" kern="0" dirty="0"/>
              <a:t>Eventos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C697647-08E7-8260-79B6-B3FDEC04A85E}"/>
              </a:ext>
            </a:extLst>
          </p:cNvPr>
          <p:cNvSpPr txBox="1">
            <a:spLocks/>
          </p:cNvSpPr>
          <p:nvPr/>
        </p:nvSpPr>
        <p:spPr bwMode="auto">
          <a:xfrm>
            <a:off x="6484994" y="2619669"/>
            <a:ext cx="2709631" cy="404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b="0">
                <a:solidFill>
                  <a:schemeClr val="bg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544251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1088502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632753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2177004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r>
              <a:rPr lang="es-EC" sz="1800" kern="0" dirty="0"/>
              <a:t>Números</a:t>
            </a:r>
          </a:p>
        </p:txBody>
      </p:sp>
      <p:pic>
        <p:nvPicPr>
          <p:cNvPr id="14" name="Graphic 13" descr="Calculator with solid fill">
            <a:extLst>
              <a:ext uri="{FF2B5EF4-FFF2-40B4-BE49-F238E27FC236}">
                <a16:creationId xmlns:a16="http://schemas.microsoft.com/office/drawing/2014/main" id="{BCA0E9C4-13B6-1350-4F10-5433F58BC1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60099" y="1302875"/>
            <a:ext cx="1102224" cy="1102224"/>
          </a:xfrm>
          <a:prstGeom prst="rect">
            <a:avLst/>
          </a:prstGeom>
        </p:spPr>
      </p:pic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97A94FBB-51FB-CC0E-2DC0-F226B85BC0DD}"/>
              </a:ext>
            </a:extLst>
          </p:cNvPr>
          <p:cNvSpPr/>
          <p:nvPr/>
        </p:nvSpPr>
        <p:spPr>
          <a:xfrm>
            <a:off x="2220684" y="3223339"/>
            <a:ext cx="2560320" cy="2174240"/>
          </a:xfrm>
          <a:prstGeom prst="round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C">
              <a:solidFill>
                <a:schemeClr val="tx2"/>
              </a:solidFill>
            </a:endParaRP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50E50E93-37CF-F857-390F-3334164751B6}"/>
              </a:ext>
            </a:extLst>
          </p:cNvPr>
          <p:cNvSpPr txBox="1">
            <a:spLocks/>
          </p:cNvSpPr>
          <p:nvPr/>
        </p:nvSpPr>
        <p:spPr bwMode="auto">
          <a:xfrm>
            <a:off x="2220685" y="3473053"/>
            <a:ext cx="2560320" cy="1521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b="0">
                <a:solidFill>
                  <a:schemeClr val="bg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544251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1088502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632753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2177004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r>
              <a:rPr lang="es-EC" sz="18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A</a:t>
            </a:r>
          </a:p>
          <a:p>
            <a:pPr algn="ctr"/>
            <a:r>
              <a:rPr lang="es-EC" sz="18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No A</a:t>
            </a:r>
          </a:p>
          <a:p>
            <a:pPr algn="ctr"/>
            <a:r>
              <a:rPr lang="es-EC" sz="18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A y B</a:t>
            </a:r>
          </a:p>
          <a:p>
            <a:pPr algn="ctr"/>
            <a:r>
              <a:rPr lang="es-EC" sz="18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A o B</a:t>
            </a:r>
          </a:p>
          <a:p>
            <a:pPr algn="ctr"/>
            <a:r>
              <a:rPr lang="es-EC" sz="18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Algo paso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E1527393-4BB3-4259-C9E9-B7401FDEBABD}"/>
              </a:ext>
            </a:extLst>
          </p:cNvPr>
          <p:cNvSpPr/>
          <p:nvPr/>
        </p:nvSpPr>
        <p:spPr>
          <a:xfrm>
            <a:off x="6192620" y="3223339"/>
            <a:ext cx="3215539" cy="2174240"/>
          </a:xfrm>
          <a:prstGeom prst="round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C">
              <a:solidFill>
                <a:schemeClr val="tx2"/>
              </a:solidFill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9F6A13E-30C5-9A9E-31AD-4245959BC8AA}"/>
              </a:ext>
            </a:extLst>
          </p:cNvPr>
          <p:cNvSpPr txBox="1">
            <a:spLocks/>
          </p:cNvSpPr>
          <p:nvPr/>
        </p:nvSpPr>
        <p:spPr bwMode="auto">
          <a:xfrm>
            <a:off x="6263742" y="3519247"/>
            <a:ext cx="3144417" cy="1521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b="0">
                <a:solidFill>
                  <a:schemeClr val="bg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544251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1088502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632753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2177004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r>
              <a:rPr lang="es-EC" sz="18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P(A)</a:t>
            </a:r>
          </a:p>
          <a:p>
            <a:pPr algn="ctr"/>
            <a:r>
              <a:rPr lang="es-EC" sz="18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P(A</a:t>
            </a:r>
            <a:r>
              <a:rPr lang="es-EC" sz="1800" kern="0" baseline="30000" dirty="0">
                <a:latin typeface="Open Sans" pitchFamily="2" charset="0"/>
                <a:ea typeface="Open Sans" pitchFamily="2" charset="0"/>
                <a:cs typeface="Open Sans" pitchFamily="2" charset="0"/>
              </a:rPr>
              <a:t>c</a:t>
            </a:r>
            <a:r>
              <a:rPr lang="es-EC" sz="18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) = 1 – P(A)</a:t>
            </a:r>
          </a:p>
          <a:p>
            <a:pPr algn="ctr"/>
            <a:r>
              <a:rPr lang="en-GB" sz="1800" dirty="0">
                <a:latin typeface="Open Sans" pitchFamily="2" charset="0"/>
                <a:ea typeface="Open Sans" pitchFamily="2" charset="0"/>
                <a:cs typeface="Open Sans" pitchFamily="2" charset="0"/>
              </a:rPr>
              <a:t>P(A∩B)</a:t>
            </a:r>
            <a:endParaRPr lang="es-EC" sz="1800" kern="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-EC" sz="18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P</a:t>
            </a:r>
            <a:r>
              <a:rPr lang="es-EC" dirty="0">
                <a:latin typeface="Open Sans" pitchFamily="2" charset="0"/>
                <a:ea typeface="Open Sans" pitchFamily="2" charset="0"/>
                <a:cs typeface="Open Sans" pitchFamily="2" charset="0"/>
              </a:rPr>
              <a:t>(A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∪B) = P(A)+P(B)-P(A∩B)</a:t>
            </a:r>
          </a:p>
          <a:p>
            <a:pPr algn="ctr"/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P(S) = 1</a:t>
            </a:r>
            <a:endParaRPr lang="es-EC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601A475-AC6B-B8CF-32EF-C2CBE02F4207}"/>
              </a:ext>
            </a:extLst>
          </p:cNvPr>
          <p:cNvCxnSpPr>
            <a:stCxn id="16" idx="3"/>
          </p:cNvCxnSpPr>
          <p:nvPr/>
        </p:nvCxnSpPr>
        <p:spPr>
          <a:xfrm>
            <a:off x="4781005" y="4233785"/>
            <a:ext cx="1411616" cy="13095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>
            <a:extLst>
              <a:ext uri="{FF2B5EF4-FFF2-40B4-BE49-F238E27FC236}">
                <a16:creationId xmlns:a16="http://schemas.microsoft.com/office/drawing/2014/main" id="{EF64E782-C264-9942-BD4B-7A980473FFF6}"/>
              </a:ext>
            </a:extLst>
          </p:cNvPr>
          <p:cNvSpPr txBox="1">
            <a:spLocks/>
          </p:cNvSpPr>
          <p:nvPr/>
        </p:nvSpPr>
        <p:spPr bwMode="auto">
          <a:xfrm>
            <a:off x="5257261" y="3828877"/>
            <a:ext cx="475465" cy="404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b="0">
                <a:solidFill>
                  <a:schemeClr val="bg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5pPr>
            <a:lvl6pPr marL="544251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6pPr>
            <a:lvl7pPr marL="1088502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7pPr>
            <a:lvl8pPr marL="1632753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8pPr>
            <a:lvl9pPr marL="2177004" algn="l" rtl="0" eaLnBrk="1" fontAlgn="base" hangingPunct="1">
              <a:spcBef>
                <a:spcPct val="0"/>
              </a:spcBef>
              <a:spcAft>
                <a:spcPct val="0"/>
              </a:spcAft>
              <a:defRPr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ctr"/>
            <a:r>
              <a:rPr lang="es-EC" sz="1800" kern="0" dirty="0"/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4620572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85F9D-F49A-B043-BD17-03416A017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Conceptos de Probabilidad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3B8F7E6E-668F-6D64-767E-B7D1B19C93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38140" y="1194118"/>
            <a:ext cx="7750820" cy="411480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noProof="0" dirty="0"/>
              <a:t>Escala</a:t>
            </a:r>
            <a:r>
              <a:rPr lang="es-ES" sz="2400" noProof="0" dirty="0"/>
              <a:t> 0 (Imposible) a 1 (Seguro).</a:t>
            </a:r>
            <a:endParaRPr lang="el-GR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noProof="0" dirty="0"/>
              <a:t>Experimento</a:t>
            </a:r>
            <a:r>
              <a:rPr lang="es-ES" sz="2400" noProof="0" dirty="0"/>
              <a:t>: Acción con resultado incierto.</a:t>
            </a:r>
            <a:endParaRPr lang="el-GR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noProof="0" dirty="0"/>
              <a:t>Espacio Muestral</a:t>
            </a:r>
            <a:r>
              <a:rPr lang="es-ES" sz="2400" noProof="0" dirty="0"/>
              <a:t>: Todos los resultados posibles.</a:t>
            </a:r>
            <a:endParaRPr lang="el-GR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b="1" noProof="0" dirty="0"/>
              <a:t>Evento</a:t>
            </a:r>
            <a:r>
              <a:rPr lang="es-ES" sz="2400" noProof="0" dirty="0"/>
              <a:t>: El resultado que nos interesa.</a:t>
            </a:r>
            <a:endParaRPr lang="es-EC" sz="2400" noProof="0" dirty="0"/>
          </a:p>
        </p:txBody>
      </p:sp>
    </p:spTree>
    <p:extLst>
      <p:ext uri="{BB962C8B-B14F-4D97-AF65-F5344CB8AC3E}">
        <p14:creationId xmlns:p14="http://schemas.microsoft.com/office/powerpoint/2010/main" val="4219111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68C6B-305D-C570-8571-90CC507142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noProof="0" dirty="0"/>
              <a:t>Qué es una distribución?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F1FE6-5486-2211-E61A-5E26815091A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66460" y="590392"/>
            <a:ext cx="9599940" cy="1399034"/>
          </a:xfrm>
        </p:spPr>
        <p:txBody>
          <a:bodyPr/>
          <a:lstStyle/>
          <a:p>
            <a:r>
              <a:rPr lang="es-ES" sz="2400" noProof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Una función que nos dice cuán probable es cada resultado.</a:t>
            </a:r>
            <a:endParaRPr lang="es-EC" sz="24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s-ES" sz="2400" b="1" noProof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Discreta: Cosas que cuentas (1, 2, 3...).</a:t>
            </a:r>
          </a:p>
          <a:p>
            <a:r>
              <a:rPr lang="es-ES" sz="2400" b="1" noProof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Continua: Cosas que mides (1.54, 1.55...).</a:t>
            </a:r>
            <a:endParaRPr lang="es-EC" sz="2400" b="1" noProof="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D1C1E7-568F-3F5C-3AE5-CF61E13B2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460" y="1989426"/>
            <a:ext cx="9487722" cy="4343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388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32256E-2EB3-3ACF-37E1-218B3F0846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C" dirty="0"/>
              <a:t>Distribuciones discretas</a:t>
            </a:r>
          </a:p>
        </p:txBody>
      </p:sp>
    </p:spTree>
    <p:extLst>
      <p:ext uri="{BB962C8B-B14F-4D97-AF65-F5344CB8AC3E}">
        <p14:creationId xmlns:p14="http://schemas.microsoft.com/office/powerpoint/2010/main" val="21689397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0CC66-63E4-ED41-1C7D-26D657722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noProof="0" dirty="0"/>
              <a:t>Bernoulli y Binomial (Éxito o Fracaso)</a:t>
            </a:r>
            <a:endParaRPr lang="es-EC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3653E-7CF0-2B1D-DC6C-FBB144B765B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540" y="808038"/>
            <a:ext cx="7263140" cy="1229106"/>
          </a:xfrm>
        </p:spPr>
        <p:txBody>
          <a:bodyPr/>
          <a:lstStyle/>
          <a:p>
            <a:r>
              <a:rPr lang="es-ES" sz="2000" b="1" noProof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Bernoulli: </a:t>
            </a:r>
            <a:r>
              <a:rPr lang="es-ES" noProof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Un solo intento. (¿Cumple el edificio el código sísmico? 1/0).</a:t>
            </a: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noProof="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noProof="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6703D4C-5F25-B9F3-92CB-F34D73CDF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667" y="1614611"/>
            <a:ext cx="5307253" cy="112729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8F22DC9-1FBD-402A-369E-45F2AAA981B0}"/>
              </a:ext>
            </a:extLst>
          </p:cNvPr>
          <p:cNvSpPr txBox="1"/>
          <p:nvPr/>
        </p:nvSpPr>
        <p:spPr>
          <a:xfrm>
            <a:off x="82539" y="3429794"/>
            <a:ext cx="61302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20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Binomial: </a:t>
            </a:r>
            <a:r>
              <a:rPr lang="es-ES" sz="1600" dirty="0">
                <a:solidFill>
                  <a:schemeClr val="bg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 intentos de Bernoulli. (De 10 viajeros, ¿cuántos usan bici?).</a:t>
            </a:r>
            <a:endParaRPr lang="es-EC" sz="1600" dirty="0">
              <a:solidFill>
                <a:schemeClr val="bg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7ADA809-84E9-1ACF-CE24-46D36E55F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725" y="4358352"/>
            <a:ext cx="5969138" cy="140735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13F4EFC-CE5B-5357-86A2-4CB63FA9B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086" y="575677"/>
            <a:ext cx="3359660" cy="269602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9247DB1-7187-05DE-B025-1D5708C0B1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2086" y="3587888"/>
            <a:ext cx="3460391" cy="269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1048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E691D-9FC7-8E4C-50B6-9AE8712B4C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noProof="0" dirty="0"/>
              <a:t>Geométrica y Poisson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A303F-4653-7F65-A311-D6570E031EF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sz="20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Geométrica: </a:t>
            </a:r>
            <a:r>
              <a:rPr lang="es-ES" dirty="0">
                <a:latin typeface="Open Sans" pitchFamily="2" charset="0"/>
                <a:ea typeface="Open Sans" pitchFamily="2" charset="0"/>
                <a:cs typeface="Open Sans" pitchFamily="2" charset="0"/>
              </a:rPr>
              <a:t>Cuántos intentos hasta el primer éxito?</a:t>
            </a: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s-ES" sz="20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Poisson: </a:t>
            </a:r>
            <a:r>
              <a:rPr lang="es-ES" dirty="0">
                <a:latin typeface="Open Sans" pitchFamily="2" charset="0"/>
                <a:ea typeface="Open Sans" pitchFamily="2" charset="0"/>
                <a:cs typeface="Open Sans" pitchFamily="2" charset="0"/>
              </a:rPr>
              <a:t>Conteo de eventos en tiempo/espacio fijo.</a:t>
            </a:r>
          </a:p>
          <a:p>
            <a:endParaRPr lang="es-EC" noProof="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AB47068-25D4-5258-724D-C25CF5AE0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640" y="1462705"/>
            <a:ext cx="5010184" cy="11598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857E08B-4E78-770B-D944-080511181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0645" y="3989848"/>
            <a:ext cx="4724974" cy="14070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87C500F-21D6-2B78-7409-0648096B2B6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0350" y="550133"/>
            <a:ext cx="3475975" cy="274577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06AD3F-EC46-4266-BAFF-46139CEC67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2072" y="3429794"/>
            <a:ext cx="3524253" cy="274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299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DF3B2-E660-FC12-AD5A-1946C138B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noProof="0" dirty="0"/>
              <a:t>Distribuciones continuas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3C73CE-6234-C6F9-7BAF-03BFEA06D6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9682" y="705402"/>
            <a:ext cx="6861624" cy="4114800"/>
          </a:xfrm>
        </p:spPr>
        <p:txBody>
          <a:bodyPr/>
          <a:lstStyle/>
          <a:p>
            <a:r>
              <a:rPr lang="en-GB" sz="2000" b="1" dirty="0" err="1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Uniforme</a:t>
            </a:r>
            <a:r>
              <a:rPr lang="en-GB" sz="20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:  </a:t>
            </a:r>
            <a:r>
              <a:rPr lang="es-ES" dirty="0">
                <a:latin typeface="Open Sans" pitchFamily="2" charset="0"/>
                <a:ea typeface="Open Sans" pitchFamily="2" charset="0"/>
                <a:cs typeface="Open Sans" pitchFamily="2" charset="0"/>
              </a:rPr>
              <a:t>Todos los resultados en [a, b] son igual de probables.</a:t>
            </a: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n-GB" sz="20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Exponencial:</a:t>
            </a:r>
            <a:r>
              <a:rPr lang="en-GB" dirty="0"/>
              <a:t> 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(Tiempo entre </a:t>
            </a:r>
            <a:r>
              <a:rPr lang="en-GB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eventos</a:t>
            </a:r>
            <a:r>
              <a:rPr lang="en-GB" dirty="0">
                <a:latin typeface="Open Sans" pitchFamily="2" charset="0"/>
                <a:ea typeface="Open Sans" pitchFamily="2" charset="0"/>
                <a:cs typeface="Open Sans" pitchFamily="2" charset="0"/>
              </a:rPr>
              <a:t>) </a:t>
            </a:r>
            <a:r>
              <a:rPr lang="es-ES" dirty="0">
                <a:latin typeface="Open Sans" pitchFamily="2" charset="0"/>
                <a:ea typeface="Open Sans" pitchFamily="2" charset="0"/>
                <a:cs typeface="Open Sans" pitchFamily="2" charset="0"/>
              </a:rPr>
              <a:t>El tiempo de espera entre eventos de Poisson.</a:t>
            </a:r>
          </a:p>
          <a:p>
            <a:endParaRPr lang="es-ES" sz="2000" b="1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sz="2000" b="1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sz="2000" b="1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endParaRPr lang="es-ES" sz="2000" b="1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r>
              <a:rPr lang="es-ES" sz="20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Normal / Gaussiana: </a:t>
            </a:r>
            <a:r>
              <a:rPr lang="es-ES" dirty="0">
                <a:latin typeface="Open Sans" pitchFamily="2" charset="0"/>
                <a:ea typeface="Open Sans" pitchFamily="2" charset="0"/>
                <a:cs typeface="Open Sans" pitchFamily="2" charset="0"/>
              </a:rPr>
              <a:t>(La reina de las distribuciones)</a:t>
            </a:r>
          </a:p>
          <a:p>
            <a:r>
              <a:rPr lang="es-ES" dirty="0">
                <a:latin typeface="Open Sans" pitchFamily="2" charset="0"/>
                <a:ea typeface="Open Sans" pitchFamily="2" charset="0"/>
                <a:cs typeface="Open Sans" pitchFamily="2" charset="0"/>
              </a:rPr>
              <a:t>Simétrica, forma de campana. Definida por Media y Desviación.</a:t>
            </a:r>
          </a:p>
          <a:p>
            <a:endParaRPr lang="es-EC" noProof="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56445E-10C3-8E67-8B05-5144D7509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7387" y="1096859"/>
            <a:ext cx="3406435" cy="11202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8DE19F-C3E8-DF37-119C-67F4987BF3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2679" y="3030926"/>
            <a:ext cx="2895851" cy="9754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F8D51A1-B96C-BE38-5824-CDB4F81538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35505" y="5330856"/>
            <a:ext cx="3520745" cy="114309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918A79C-3A7F-AD03-E811-1AA3E19BD0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132" y="4513967"/>
            <a:ext cx="2456816" cy="194071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3F109AE-95CF-0824-BA93-8F7401D833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6009" y="404907"/>
            <a:ext cx="2490939" cy="19407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204394D-EEC0-A49E-87D4-F89F89CAC0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8520" y="2413137"/>
            <a:ext cx="2418428" cy="1940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6231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0A1DA-18D5-E560-9F25-4D621CAEC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noProof="0" dirty="0"/>
              <a:t>por qué siempre vemos normales?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12CC29-3482-F41D-1DD9-23BBB45930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Los datos reales (población) casi nunca son "Normales". Son caóticos, sesgados o </a:t>
            </a:r>
            <a:r>
              <a:rPr lang="es-ES" dirty="0" err="1"/>
              <a:t>extraños.¿Cómo</a:t>
            </a:r>
            <a:r>
              <a:rPr lang="es-ES" dirty="0"/>
              <a:t> podemos usar estadística estándar si los datos son raros?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86770110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6" name="Text Box 26"/>
          <p:cNvSpPr txBox="1">
            <a:spLocks noChangeArrowheads="1"/>
          </p:cNvSpPr>
          <p:nvPr/>
        </p:nvSpPr>
        <p:spPr bwMode="auto">
          <a:xfrm>
            <a:off x="1522148" y="923615"/>
            <a:ext cx="9146117" cy="77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4="http://schemas.microsoft.com/office/powerpoint/2010/main" xmlns="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58" tIns="72839" rIns="81658" bIns="40829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9pPr>
          </a:lstStyle>
          <a:p>
            <a:pPr algn="ctr">
              <a:defRPr/>
            </a:pPr>
            <a:r>
              <a:rPr lang="es" sz="3601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Teorema Central del Límite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22148" y="2398918"/>
            <a:ext cx="9146117" cy="1570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" sz="240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En términos generales:</a:t>
            </a:r>
          </a:p>
          <a:p>
            <a:pPr algn="ctr"/>
            <a:endParaRPr lang="en-US" sz="240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" sz="240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La media (o suma) de una muestra grande</a:t>
            </a:r>
          </a:p>
          <a:p>
            <a:pPr algn="ctr"/>
            <a:r>
              <a:rPr lang="es" sz="240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siempre se distribuirá normalmente...</a:t>
            </a:r>
            <a:endParaRPr lang="en-US" sz="240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11608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F201B-E5F8-83ED-6504-03DC777B97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6" name="Text Box 26">
            <a:extLst>
              <a:ext uri="{FF2B5EF4-FFF2-40B4-BE49-F238E27FC236}">
                <a16:creationId xmlns:a16="http://schemas.microsoft.com/office/drawing/2014/main" id="{1D4DDED3-F576-7661-140F-8A54207958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2148" y="923615"/>
            <a:ext cx="9146117" cy="772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:p14="http://schemas.microsoft.com/office/powerpoint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:p14="http://schemas.microsoft.com/office/powerpoint/2010/main" xmlns="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:p14="http://schemas.microsoft.com/office/powerpoint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1658" tIns="72839" rIns="81658" bIns="40829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5pPr>
            <a:lvl6pPr marL="25146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6pPr>
            <a:lvl7pPr marL="29718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7pPr>
            <a:lvl8pPr marL="34290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8pPr>
            <a:lvl9pPr marL="3886200" indent="-228600"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</a:tabLst>
              <a:defRPr>
                <a:solidFill>
                  <a:srgbClr val="000000"/>
                </a:solidFill>
                <a:latin typeface="Arial" charset="0"/>
                <a:ea typeface="ＭＳ Ｐゴシック" charset="0"/>
                <a:cs typeface="Arial Unicode MS" charset="0"/>
              </a:defRPr>
            </a:lvl9pPr>
          </a:lstStyle>
          <a:p>
            <a:pPr algn="ctr">
              <a:defRPr/>
            </a:pPr>
            <a:r>
              <a:rPr lang="es" sz="3601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Teorema Central del Límite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728155-9F4A-2661-BD4D-53D407036DBB}"/>
              </a:ext>
            </a:extLst>
          </p:cNvPr>
          <p:cNvSpPr txBox="1"/>
          <p:nvPr/>
        </p:nvSpPr>
        <p:spPr>
          <a:xfrm>
            <a:off x="1522148" y="2398918"/>
            <a:ext cx="914611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" sz="240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En términos generales:</a:t>
            </a:r>
          </a:p>
          <a:p>
            <a:pPr algn="ctr"/>
            <a:endParaRPr lang="en-US" sz="240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" sz="240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La media (o suma) de una muestra grande</a:t>
            </a:r>
          </a:p>
          <a:p>
            <a:pPr algn="ctr"/>
            <a:r>
              <a:rPr lang="es" sz="240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siempre se distribuirá normalmente...</a:t>
            </a:r>
          </a:p>
          <a:p>
            <a:pPr algn="ctr"/>
            <a:endParaRPr lang="es" sz="240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-ES" sz="240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... ¡No importa cómo se distribuyan los datos!</a:t>
            </a:r>
          </a:p>
          <a:p>
            <a:pPr algn="ctr"/>
            <a:endParaRPr lang="es-ES" sz="240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" sz="2400" b="1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[Advertencias: Los datos deben ser independientes,</a:t>
            </a:r>
          </a:p>
          <a:p>
            <a:pPr algn="ctr"/>
            <a:r>
              <a:rPr lang="es" sz="2400" b="1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Distribuidos de forma idéntica. La distribución en</a:t>
            </a:r>
            <a:br>
              <a:rPr lang="en-US" sz="2400" b="1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</a:br>
            <a:r>
              <a:rPr lang="es" sz="2400" b="1" dirty="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realidad se acerca a la normal a medida que aumenta el tamaño de la muestra.]</a:t>
            </a:r>
          </a:p>
          <a:p>
            <a:pPr algn="ctr"/>
            <a:endParaRPr lang="es-ES" sz="240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63394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3B3941-A22F-950E-35EF-0340007BD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Problemas de Fermi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12B87A0-AA1B-5592-21EC-09E3449EED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6438" y="1096748"/>
            <a:ext cx="6011874" cy="1637122"/>
          </a:xfrm>
        </p:spPr>
        <p:txBody>
          <a:bodyPr/>
          <a:lstStyle/>
          <a:p>
            <a:pPr algn="ctr"/>
            <a:r>
              <a:rPr lang="es-ES" sz="2400" dirty="0">
                <a:latin typeface="Open Sans" pitchFamily="2" charset="0"/>
                <a:ea typeface="Open Sans" pitchFamily="2" charset="0"/>
                <a:cs typeface="Open Sans" pitchFamily="2" charset="0"/>
              </a:rPr>
              <a:t>problemas que involucran el cálculo rápido de cantidades que parecen imposibles de estimar dada la limitada información disponible.</a:t>
            </a:r>
            <a:endParaRPr lang="es-EC" sz="24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9BD638-1F2F-F603-2A84-3FF2E8F3E579}"/>
              </a:ext>
            </a:extLst>
          </p:cNvPr>
          <p:cNvSpPr txBox="1"/>
          <p:nvPr/>
        </p:nvSpPr>
        <p:spPr>
          <a:xfrm>
            <a:off x="311934" y="3703224"/>
            <a:ext cx="612088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s-ES" sz="24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Estimación y razonamiento </a:t>
            </a:r>
          </a:p>
          <a:p>
            <a:pPr algn="ctr"/>
            <a:r>
              <a:rPr lang="es-ES" sz="24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bajo incertidumbre</a:t>
            </a:r>
            <a:endParaRPr lang="es-EC" sz="2400" b="1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3074" name="Picture 2" descr="Enrico Fermi | Education, Discoveries ...">
            <a:extLst>
              <a:ext uri="{FF2B5EF4-FFF2-40B4-BE49-F238E27FC236}">
                <a16:creationId xmlns:a16="http://schemas.microsoft.com/office/drawing/2014/main" id="{16647B33-610C-7DA0-DFC0-CE7CC99AC8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988" y="390460"/>
            <a:ext cx="4818491" cy="6071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38348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458761" y="1528498"/>
            <a:ext cx="6969967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" dirty="0">
                <a:solidFill>
                  <a:srgbClr val="0432FF"/>
                </a:solidFill>
                <a:latin typeface="Open Sans" pitchFamily="2" charset="0"/>
                <a:ea typeface="Open Sans" pitchFamily="2" charset="0"/>
                <a:cs typeface="Open Sans" pitchFamily="2" charset="0"/>
                <a:hlinkClick r:id="rId2"/>
              </a:rPr>
              <a:t>https://docs.scipy.org/doc/scipy/reference/stats.html </a:t>
            </a:r>
            <a:endParaRPr lang="en-US" dirty="0">
              <a:solidFill>
                <a:srgbClr val="0432FF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522148" y="22231"/>
            <a:ext cx="9011148" cy="1470365"/>
          </a:xfrm>
          <a:prstGeom prst="rect">
            <a:avLst/>
          </a:prstGeom>
        </p:spPr>
        <p:txBody>
          <a:bodyPr vert="horz" lIns="91461" tIns="45731" rIns="91461" bIns="45731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"/>
                <a:ea typeface="+mj-ea"/>
                <a:cs typeface="+mj-cs"/>
              </a:defRPr>
            </a:lvl1pPr>
          </a:lstStyle>
          <a:p>
            <a:r>
              <a:rPr lang="es" sz="400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Distribuciones en Python</a:t>
            </a:r>
          </a:p>
        </p:txBody>
      </p:sp>
      <p:sp>
        <p:nvSpPr>
          <p:cNvPr id="6" name="Rectangle 5"/>
          <p:cNvSpPr/>
          <p:nvPr/>
        </p:nvSpPr>
        <p:spPr>
          <a:xfrm>
            <a:off x="4350933" y="1030824"/>
            <a:ext cx="3353576" cy="4617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69" indent="-342969" defTabSz="914583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" sz="2400">
                <a:solidFill>
                  <a:schemeClr val="bg1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El módulo scipy.stats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31" t="11797" r="7972" b="9594"/>
          <a:stretch/>
        </p:blipFill>
        <p:spPr>
          <a:xfrm>
            <a:off x="2236722" y="1949121"/>
            <a:ext cx="7581999" cy="4493527"/>
          </a:xfrm>
          <a:prstGeom prst="rect">
            <a:avLst/>
          </a:prstGeom>
          <a:effectLst>
            <a:softEdge rad="63500"/>
          </a:effectLst>
        </p:spPr>
      </p:pic>
    </p:spTree>
    <p:extLst>
      <p:ext uri="{BB962C8B-B14F-4D97-AF65-F5344CB8AC3E}">
        <p14:creationId xmlns:p14="http://schemas.microsoft.com/office/powerpoint/2010/main" val="168758583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20C64-7981-3A61-1E64-752C0B641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noProof="0" dirty="0"/>
              <a:t>Por qué importa esto?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155917-D8DB-0448-924A-96AD4749AE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2540" y="808038"/>
            <a:ext cx="7110740" cy="4114800"/>
          </a:xfrm>
        </p:spPr>
        <p:txBody>
          <a:bodyPr/>
          <a:lstStyle/>
          <a:p>
            <a:r>
              <a:rPr lang="es-ES" noProof="0" dirty="0"/>
              <a:t>Nos permite hacer inferencias sobre la media de la población.</a:t>
            </a:r>
          </a:p>
          <a:p>
            <a:r>
              <a:rPr lang="es-ES" noProof="0" dirty="0"/>
              <a:t>Es la base de las pruebas de hipótesis (que veremos más adelante).</a:t>
            </a:r>
            <a:endParaRPr lang="es-EC" noProof="0" dirty="0"/>
          </a:p>
        </p:txBody>
      </p:sp>
    </p:spTree>
    <p:extLst>
      <p:ext uri="{BB962C8B-B14F-4D97-AF65-F5344CB8AC3E}">
        <p14:creationId xmlns:p14="http://schemas.microsoft.com/office/powerpoint/2010/main" val="26486622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B311CE-49C7-2F78-A87C-77E80078F9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67DF0-F4A3-3FEB-868D-53890A7FE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Problemas de Fermi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D4A273E0-6818-A4B1-098D-D9BA7C3184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1727" y="1379184"/>
            <a:ext cx="6334195" cy="913875"/>
          </a:xfrm>
        </p:spPr>
        <p:txBody>
          <a:bodyPr/>
          <a:lstStyle/>
          <a:p>
            <a:pPr algn="ctr"/>
            <a:r>
              <a:rPr lang="es-ES" sz="3200" dirty="0">
                <a:latin typeface="Open Sans" pitchFamily="2" charset="0"/>
                <a:ea typeface="Open Sans" pitchFamily="2" charset="0"/>
                <a:cs typeface="Open Sans" pitchFamily="2" charset="0"/>
              </a:rPr>
              <a:t>cuántos afinadores de piano hay en la ciudad de Nueva York?</a:t>
            </a: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89D01593-09EE-B21D-4171-06E23972E1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727" y="4489450"/>
            <a:ext cx="366459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1. No siempre hay una respuesta correcta</a:t>
            </a:r>
          </a:p>
        </p:txBody>
      </p:sp>
      <p:sp>
        <p:nvSpPr>
          <p:cNvPr id="11" name="Rectangle 8">
            <a:extLst>
              <a:ext uri="{FF2B5EF4-FFF2-40B4-BE49-F238E27FC236}">
                <a16:creationId xmlns:a16="http://schemas.microsoft.com/office/drawing/2014/main" id="{070C068A-CDD4-B75D-C2A7-6F1A0C7E03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2600" y="4489450"/>
            <a:ext cx="3771347" cy="1631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2. Las preguntas aparentemente difíciles pueden abordarse con métodos relativamente sencillos</a:t>
            </a:r>
          </a:p>
        </p:txBody>
      </p:sp>
      <p:sp>
        <p:nvSpPr>
          <p:cNvPr id="12" name="Rectangle 9">
            <a:extLst>
              <a:ext uri="{FF2B5EF4-FFF2-40B4-BE49-F238E27FC236}">
                <a16:creationId xmlns:a16="http://schemas.microsoft.com/office/drawing/2014/main" id="{1231D102-0589-6032-5A8A-5C9FE9FC1F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94793" y="4489450"/>
            <a:ext cx="3744658" cy="1323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" sz="2000" b="1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3. Los buenos argumentos cuantitativos tienen una estructura similar a los buenos ensayos</a:t>
            </a:r>
          </a:p>
        </p:txBody>
      </p:sp>
      <p:sp>
        <p:nvSpPr>
          <p:cNvPr id="13" name="TextBox 10">
            <a:extLst>
              <a:ext uri="{FF2B5EF4-FFF2-40B4-BE49-F238E27FC236}">
                <a16:creationId xmlns:a16="http://schemas.microsoft.com/office/drawing/2014/main" id="{EE2AF8AD-321E-6485-E4CF-61F621C827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727" y="3838355"/>
            <a:ext cx="49545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s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Puntos importantes:</a:t>
            </a:r>
          </a:p>
        </p:txBody>
      </p:sp>
      <p:pic>
        <p:nvPicPr>
          <p:cNvPr id="15" name="Picture 14" descr="Closeup of vintage piano">
            <a:extLst>
              <a:ext uri="{FF2B5EF4-FFF2-40B4-BE49-F238E27FC236}">
                <a16:creationId xmlns:a16="http://schemas.microsoft.com/office/drawing/2014/main" id="{8AE95D7A-1D56-D909-04C0-48C373299A5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215" y="488748"/>
            <a:ext cx="4393415" cy="294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58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D071E-775E-5C6C-B983-BB1116A37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Qué necesitamos saber?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BA35C-CC0F-92E6-EC86-7B99A4FF3B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59107" y="964793"/>
            <a:ext cx="8472196" cy="574758"/>
          </a:xfrm>
        </p:spPr>
        <p:txBody>
          <a:bodyPr/>
          <a:lstStyle/>
          <a:p>
            <a:pPr algn="ctr"/>
            <a:r>
              <a:rPr lang="es-ES" sz="24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Descompone la pregunta en partes</a:t>
            </a:r>
          </a:p>
          <a:p>
            <a:pPr algn="ctr"/>
            <a:endParaRPr lang="es-ES" sz="2400" dirty="0"/>
          </a:p>
          <a:p>
            <a:pPr algn="ctr"/>
            <a:endParaRPr lang="es-EC" sz="2400" dirty="0"/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5826DA33-6A8C-654A-2A99-0EE0322E6747}"/>
              </a:ext>
            </a:extLst>
          </p:cNvPr>
          <p:cNvSpPr txBox="1">
            <a:spLocks/>
          </p:cNvSpPr>
          <p:nvPr/>
        </p:nvSpPr>
        <p:spPr bwMode="auto">
          <a:xfrm>
            <a:off x="2934458" y="2099437"/>
            <a:ext cx="6334195" cy="91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32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cuántos afinadores de piano hay en la ciudad de Nueva York?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9B8AE8B9-F8EE-B219-C56F-F990818DA8DC}"/>
              </a:ext>
            </a:extLst>
          </p:cNvPr>
          <p:cNvSpPr txBox="1">
            <a:spLocks/>
          </p:cNvSpPr>
          <p:nvPr/>
        </p:nvSpPr>
        <p:spPr bwMode="auto">
          <a:xfrm>
            <a:off x="1103619" y="4050192"/>
            <a:ext cx="4809501" cy="91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Cuántos pianos “requieren afinación” en Nueva York?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21FBD9CF-3775-EE43-AA19-B4126C0310A9}"/>
              </a:ext>
            </a:extLst>
          </p:cNvPr>
          <p:cNvSpPr txBox="1">
            <a:spLocks/>
          </p:cNvSpPr>
          <p:nvPr/>
        </p:nvSpPr>
        <p:spPr bwMode="auto">
          <a:xfrm>
            <a:off x="6407020" y="4050373"/>
            <a:ext cx="4953694" cy="91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Cuántas afinaciones puede hacer un afinador al año en Nueva York?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39832067-083C-C268-DC6E-2AC75D3B7084}"/>
              </a:ext>
            </a:extLst>
          </p:cNvPr>
          <p:cNvCxnSpPr>
            <a:stCxn id="5" idx="2"/>
            <a:endCxn id="6" idx="0"/>
          </p:cNvCxnSpPr>
          <p:nvPr/>
        </p:nvCxnSpPr>
        <p:spPr>
          <a:xfrm rot="5400000">
            <a:off x="4286523" y="2235159"/>
            <a:ext cx="1036880" cy="259318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A191BC89-BA8E-BC0D-AE20-EB6F83BB697D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16200000" flipH="1">
            <a:off x="6974181" y="2140686"/>
            <a:ext cx="1037061" cy="2782311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1047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D16229-6218-95D4-F1EC-DC1F6637DA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08DE9-95E8-B4BD-8614-59E20BDC3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Qué necesitamos saber?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EE2E95-5A0C-D1C6-ABBF-384710ED580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59107" y="964793"/>
            <a:ext cx="8472196" cy="574758"/>
          </a:xfrm>
        </p:spPr>
        <p:txBody>
          <a:bodyPr/>
          <a:lstStyle/>
          <a:p>
            <a:pPr algn="ctr"/>
            <a:r>
              <a:rPr lang="es-ES" sz="2400" b="1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Descompone la pregunta en partes</a:t>
            </a:r>
          </a:p>
          <a:p>
            <a:pPr algn="ctr"/>
            <a:endParaRPr lang="es-ES" sz="2400" dirty="0"/>
          </a:p>
          <a:p>
            <a:pPr algn="ctr"/>
            <a:endParaRPr lang="es-EC" sz="2400" dirty="0"/>
          </a:p>
        </p:txBody>
      </p:sp>
      <p:sp>
        <p:nvSpPr>
          <p:cNvPr id="5" name="Text Placeholder 8">
            <a:extLst>
              <a:ext uri="{FF2B5EF4-FFF2-40B4-BE49-F238E27FC236}">
                <a16:creationId xmlns:a16="http://schemas.microsoft.com/office/drawing/2014/main" id="{8E684603-7B95-67AF-FF38-0A51799FE3DD}"/>
              </a:ext>
            </a:extLst>
          </p:cNvPr>
          <p:cNvSpPr txBox="1">
            <a:spLocks/>
          </p:cNvSpPr>
          <p:nvPr/>
        </p:nvSpPr>
        <p:spPr bwMode="auto">
          <a:xfrm>
            <a:off x="2934458" y="2099437"/>
            <a:ext cx="6334195" cy="91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32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cuántos afinadores de piano hay en la ciudad de Nueva York?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139E38A2-9EDE-83FA-87A5-C26091784243}"/>
              </a:ext>
            </a:extLst>
          </p:cNvPr>
          <p:cNvSpPr txBox="1">
            <a:spLocks/>
          </p:cNvSpPr>
          <p:nvPr/>
        </p:nvSpPr>
        <p:spPr bwMode="auto">
          <a:xfrm>
            <a:off x="1103619" y="4050192"/>
            <a:ext cx="4809501" cy="91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Cuántos pianos “requieren afinación” en Nueva York?</a:t>
            </a:r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58687681-EB9A-5937-6C2D-4D1D71626520}"/>
              </a:ext>
            </a:extLst>
          </p:cNvPr>
          <p:cNvSpPr txBox="1">
            <a:spLocks/>
          </p:cNvSpPr>
          <p:nvPr/>
        </p:nvSpPr>
        <p:spPr bwMode="auto">
          <a:xfrm>
            <a:off x="6407020" y="4050373"/>
            <a:ext cx="4953694" cy="91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kern="0" dirty="0">
                <a:latin typeface="Open Sans" pitchFamily="2" charset="0"/>
                <a:ea typeface="Open Sans" pitchFamily="2" charset="0"/>
                <a:cs typeface="Open Sans" pitchFamily="2" charset="0"/>
              </a:rPr>
              <a:t>Cuántas afinaciones puede hacer un afinador al año en Nueva York?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243ED063-890D-759E-912B-3BCC42B222F7}"/>
              </a:ext>
            </a:extLst>
          </p:cNvPr>
          <p:cNvCxnSpPr>
            <a:stCxn id="5" idx="2"/>
            <a:endCxn id="6" idx="0"/>
          </p:cNvCxnSpPr>
          <p:nvPr/>
        </p:nvCxnSpPr>
        <p:spPr>
          <a:xfrm rot="5400000">
            <a:off x="4286523" y="2235159"/>
            <a:ext cx="1036880" cy="2593186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925AE5E0-F4BD-CB74-4987-2DED959D9A89}"/>
              </a:ext>
            </a:extLst>
          </p:cNvPr>
          <p:cNvCxnSpPr>
            <a:cxnSpLocks/>
            <a:stCxn id="5" idx="2"/>
            <a:endCxn id="7" idx="0"/>
          </p:cNvCxnSpPr>
          <p:nvPr/>
        </p:nvCxnSpPr>
        <p:spPr>
          <a:xfrm rot="16200000" flipH="1">
            <a:off x="6974181" y="2140686"/>
            <a:ext cx="1037061" cy="2782311"/>
          </a:xfrm>
          <a:prstGeom prst="bentConnector3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3563A22C-5B9B-303A-642D-5E609C62EB84}"/>
              </a:ext>
            </a:extLst>
          </p:cNvPr>
          <p:cNvSpPr txBox="1">
            <a:spLocks/>
          </p:cNvSpPr>
          <p:nvPr/>
        </p:nvSpPr>
        <p:spPr bwMode="auto">
          <a:xfrm>
            <a:off x="905069" y="4966773"/>
            <a:ext cx="5190137" cy="1856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b="1" kern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Nueva York tiene millones de habitantes y muchísimos negocios/escuelas/eventos.</a:t>
            </a:r>
          </a:p>
          <a:p>
            <a:pPr algn="ctr"/>
            <a:endParaRPr lang="es-ES" sz="2000" b="1" kern="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-ES" sz="2000" b="1" kern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Un piano se afina cada 1–2 veces al año</a:t>
            </a:r>
          </a:p>
        </p:txBody>
      </p:sp>
      <p:sp>
        <p:nvSpPr>
          <p:cNvPr id="4" name="Text Placeholder 8">
            <a:extLst>
              <a:ext uri="{FF2B5EF4-FFF2-40B4-BE49-F238E27FC236}">
                <a16:creationId xmlns:a16="http://schemas.microsoft.com/office/drawing/2014/main" id="{BA666727-72BA-EF39-1A03-2764D8192BF7}"/>
              </a:ext>
            </a:extLst>
          </p:cNvPr>
          <p:cNvSpPr txBox="1">
            <a:spLocks/>
          </p:cNvSpPr>
          <p:nvPr/>
        </p:nvSpPr>
        <p:spPr bwMode="auto">
          <a:xfrm>
            <a:off x="7162800" y="5045979"/>
            <a:ext cx="4809501" cy="1856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b="1" kern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Afinaciones por día: ~2 (entre desplazamientos + trabajo).</a:t>
            </a:r>
          </a:p>
          <a:p>
            <a:pPr algn="ctr"/>
            <a:endParaRPr lang="es-ES" sz="2000" b="1" kern="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-ES" sz="2000" b="1" kern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Entonces: 2×5×50=5002×5×50=500 afinaciones/año por afinador</a:t>
            </a:r>
          </a:p>
        </p:txBody>
      </p:sp>
    </p:spTree>
    <p:extLst>
      <p:ext uri="{BB962C8B-B14F-4D97-AF65-F5344CB8AC3E}">
        <p14:creationId xmlns:p14="http://schemas.microsoft.com/office/powerpoint/2010/main" val="855364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1C2B6-1C60-2584-8806-ED49002E2C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E36DA-D2D5-87DA-443D-DFD9D70FC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Juntamos todo (cálculo final)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616CB5F6-8CEA-181F-1843-E62CF2D5C5AC}"/>
              </a:ext>
            </a:extLst>
          </p:cNvPr>
          <p:cNvSpPr txBox="1">
            <a:spLocks/>
          </p:cNvSpPr>
          <p:nvPr/>
        </p:nvSpPr>
        <p:spPr bwMode="auto">
          <a:xfrm>
            <a:off x="541175" y="935949"/>
            <a:ext cx="5190137" cy="1856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kern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Nueva York tiene millones de habitantes y muchísimos negocios/escuelas/eventos.</a:t>
            </a:r>
          </a:p>
          <a:p>
            <a:pPr algn="ctr"/>
            <a:r>
              <a:rPr lang="es-ES" sz="2000" b="1" kern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100,000 pianos en Nueva York</a:t>
            </a:r>
          </a:p>
          <a:p>
            <a:pPr algn="ctr"/>
            <a:endParaRPr lang="es-ES" sz="2000" b="1" kern="0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-ES" sz="2000" b="1" kern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Un piano se afina cada 1–2 veces al año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8DE105B1-F87B-38D5-B626-884DEC4E5E2B}"/>
              </a:ext>
            </a:extLst>
          </p:cNvPr>
          <p:cNvSpPr txBox="1">
            <a:spLocks/>
          </p:cNvSpPr>
          <p:nvPr/>
        </p:nvSpPr>
        <p:spPr bwMode="auto">
          <a:xfrm>
            <a:off x="6798906" y="1015155"/>
            <a:ext cx="4809501" cy="1856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kern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Afinaciones por día: ~2 (entre desplazamientos + trabajo).</a:t>
            </a:r>
          </a:p>
          <a:p>
            <a:pPr algn="ctr"/>
            <a:endParaRPr lang="es-ES" sz="2000" kern="0" dirty="0">
              <a:solidFill>
                <a:schemeClr val="bg1">
                  <a:lumMod val="50000"/>
                  <a:lumOff val="50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-ES" sz="2000" kern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Entonces: 2×5×50=5002×5×50=</a:t>
            </a:r>
          </a:p>
          <a:p>
            <a:pPr algn="ctr"/>
            <a:r>
              <a:rPr lang="es-ES" sz="2000" b="1" kern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500 afinaciones/año por afinador</a:t>
            </a:r>
          </a:p>
        </p:txBody>
      </p:sp>
    </p:spTree>
    <p:extLst>
      <p:ext uri="{BB962C8B-B14F-4D97-AF65-F5344CB8AC3E}">
        <p14:creationId xmlns:p14="http://schemas.microsoft.com/office/powerpoint/2010/main" val="2082627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D407A0-CC32-1A82-0F99-5D9AAEABE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1D6CB-44C4-FB9E-13E1-42CF3AAC0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Juntamos todo (cálculo final)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8EE0EC42-5F58-53EA-5FA0-877CB770340C}"/>
              </a:ext>
            </a:extLst>
          </p:cNvPr>
          <p:cNvSpPr txBox="1">
            <a:spLocks/>
          </p:cNvSpPr>
          <p:nvPr/>
        </p:nvSpPr>
        <p:spPr bwMode="auto">
          <a:xfrm>
            <a:off x="541175" y="935949"/>
            <a:ext cx="5190137" cy="1856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kern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Nueva York tiene millones de habitantes y muchísimos negocios/escuelas/eventos.</a:t>
            </a:r>
          </a:p>
          <a:p>
            <a:pPr algn="ctr"/>
            <a:r>
              <a:rPr lang="es-ES" sz="2000" kern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100,000 pianos en Nueva York</a:t>
            </a:r>
          </a:p>
          <a:p>
            <a:pPr algn="ctr"/>
            <a:endParaRPr lang="es-ES" sz="2000" kern="0" dirty="0">
              <a:solidFill>
                <a:schemeClr val="bg1">
                  <a:lumMod val="50000"/>
                  <a:lumOff val="50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-ES" sz="2000" kern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Un piano se afina cada 1–2 veces al año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3EB6E21-2CAA-67AC-D355-C2481E728EC1}"/>
              </a:ext>
            </a:extLst>
          </p:cNvPr>
          <p:cNvSpPr txBox="1">
            <a:spLocks/>
          </p:cNvSpPr>
          <p:nvPr/>
        </p:nvSpPr>
        <p:spPr bwMode="auto">
          <a:xfrm>
            <a:off x="6798906" y="1015155"/>
            <a:ext cx="4809501" cy="18560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kern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Afinaciones por día: ~2 (entre desplazamientos + trabajo).</a:t>
            </a:r>
          </a:p>
          <a:p>
            <a:pPr algn="ctr"/>
            <a:endParaRPr lang="es-ES" sz="2000" kern="0" dirty="0">
              <a:solidFill>
                <a:schemeClr val="bg1">
                  <a:lumMod val="50000"/>
                  <a:lumOff val="50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algn="ctr"/>
            <a:r>
              <a:rPr lang="es-ES" sz="2000" kern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Entonces: 2×5×50=5002×5×50=</a:t>
            </a:r>
          </a:p>
          <a:p>
            <a:pPr algn="ctr"/>
            <a:r>
              <a:rPr lang="es-ES" sz="2000" kern="0" dirty="0">
                <a:solidFill>
                  <a:schemeClr val="bg1">
                    <a:lumMod val="50000"/>
                    <a:lumOff val="50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500 afinaciones/año por afinador</a:t>
            </a:r>
          </a:p>
        </p:txBody>
      </p:sp>
      <p:sp>
        <p:nvSpPr>
          <p:cNvPr id="3" name="Text Placeholder 8">
            <a:extLst>
              <a:ext uri="{FF2B5EF4-FFF2-40B4-BE49-F238E27FC236}">
                <a16:creationId xmlns:a16="http://schemas.microsoft.com/office/drawing/2014/main" id="{0B9CC974-DEE1-43D2-1952-F51D09A80DDE}"/>
              </a:ext>
            </a:extLst>
          </p:cNvPr>
          <p:cNvSpPr txBox="1">
            <a:spLocks/>
          </p:cNvSpPr>
          <p:nvPr/>
        </p:nvSpPr>
        <p:spPr bwMode="auto">
          <a:xfrm>
            <a:off x="2064381" y="3402241"/>
            <a:ext cx="8061649" cy="899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54425" rIns="108850" bIns="54425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ts val="0"/>
              </a:spcBef>
              <a:spcAft>
                <a:spcPts val="238"/>
              </a:spcAft>
              <a:buClrTx/>
              <a:buSzTx/>
              <a:buFont typeface="+mj-lt"/>
              <a:buNone/>
              <a:tabLst/>
              <a:defRPr sz="160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884408" indent="-340157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2pPr>
            <a:lvl3pPr marL="1360627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lang="es-EC" sz="1600" noProof="0" dirty="0" smtClean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3pPr>
            <a:lvl4pPr marL="1904878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lang="es-EC" sz="1600" noProof="0" dirty="0">
                <a:solidFill>
                  <a:schemeClr val="bg2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4pPr>
            <a:lvl5pPr marL="2449129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5pPr>
            <a:lvl6pPr marL="2993380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6pPr>
            <a:lvl7pPr marL="3537631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7pPr>
            <a:lvl8pPr marL="408188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8pPr>
            <a:lvl9pPr marL="4626132" indent="-27212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400">
                <a:solidFill>
                  <a:schemeClr val="tx1"/>
                </a:solidFill>
                <a:latin typeface="+mn-lt"/>
              </a:defRPr>
            </a:lvl9pPr>
          </a:lstStyle>
          <a:p>
            <a:pPr algn="ctr"/>
            <a:r>
              <a:rPr lang="es-ES" sz="2000" b="1" kern="0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100,000 * 1.5 afinaciones/ piano*año = 150,000 afinaciones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74857B7-88BB-FB36-9E81-EFEC83DF1C4B}"/>
                  </a:ext>
                </a:extLst>
              </p:cNvPr>
              <p:cNvSpPr txBox="1"/>
              <p:nvPr/>
            </p:nvSpPr>
            <p:spPr>
              <a:xfrm>
                <a:off x="1974173" y="4436958"/>
                <a:ext cx="8242064" cy="79079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</m:ctrlPr>
                        </m:fPr>
                        <m:num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𝟏𝟓𝟎</m:t>
                          </m:r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,</m:t>
                          </m:r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𝟎𝟎𝟎</m:t>
                          </m:r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 </m:t>
                          </m:r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𝒂𝒇𝒊𝒏𝒂𝒄𝒊𝒐𝒏𝒆𝒔</m:t>
                          </m:r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/</m:t>
                          </m:r>
                          <m:r>
                            <m:rPr>
                              <m:nor/>
                            </m:rPr>
                            <a:rPr lang="es-E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a</m:t>
                          </m:r>
                          <m:r>
                            <m:rPr>
                              <m:nor/>
                            </m:rPr>
                            <a:rPr lang="es-E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ñ</m:t>
                          </m:r>
                          <m:r>
                            <m:rPr>
                              <m:nor/>
                            </m:rPr>
                            <a:rPr lang="es-E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o</m:t>
                          </m:r>
                        </m:num>
                        <m:den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𝟓𝟎𝟎</m:t>
                          </m:r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 </m:t>
                          </m:r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𝒂𝒇𝒊𝒄𝒊𝒏𝒂𝒄𝒊𝒐𝒏𝒆𝒔</m:t>
                          </m:r>
                          <m:r>
                            <a:rPr lang="en-US" sz="2400" b="1" i="1" kern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 /</m:t>
                          </m:r>
                          <m:r>
                            <m:rPr>
                              <m:nor/>
                            </m:rPr>
                            <a:rPr lang="es-E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a</m:t>
                          </m:r>
                          <m:r>
                            <m:rPr>
                              <m:nor/>
                            </m:rPr>
                            <a:rPr lang="es-E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ñ</m:t>
                          </m:r>
                          <m:r>
                            <m:rPr>
                              <m:nor/>
                            </m:rPr>
                            <a:rPr lang="es-E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o</m:t>
                          </m:r>
                          <m:r>
                            <m:rPr>
                              <m:nor/>
                            </m:rPr>
                            <a:rPr lang="en-U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por</m:t>
                          </m:r>
                          <m:r>
                            <m:rPr>
                              <m:nor/>
                            </m:rPr>
                            <a:rPr lang="en-U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 </m:t>
                          </m:r>
                          <m:r>
                            <m:rPr>
                              <m:nor/>
                            </m:rPr>
                            <a:rPr lang="en-US" sz="2400" b="1" i="1" kern="0" dirty="0">
                              <a:solidFill>
                                <a:schemeClr val="accent6"/>
                              </a:solidFill>
                              <a:latin typeface="Open Sans" pitchFamily="2" charset="0"/>
                              <a:ea typeface="Open Sans" pitchFamily="2" charset="0"/>
                              <a:cs typeface="Open Sans" pitchFamily="2" charset="0"/>
                            </a:rPr>
                            <m:t>afina</m:t>
                          </m:r>
                          <m:r>
                            <a:rPr lang="en-US" sz="2400" b="1" i="1" kern="0" dirty="0">
                              <a:solidFill>
                                <a:schemeClr val="accent6"/>
                              </a:solidFill>
                              <a:latin typeface="Cambria Math" panose="02040503050406030204" pitchFamily="18" charset="0"/>
                              <a:ea typeface="Open Sans" pitchFamily="2" charset="0"/>
                              <a:cs typeface="Open Sans" pitchFamily="2" charset="0"/>
                            </a:rPr>
                            <m:t>𝒅𝒐𝒓</m:t>
                          </m:r>
                        </m:den>
                      </m:f>
                      <m:r>
                        <a:rPr lang="en-US" sz="2400" b="1" i="1" kern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Open Sans" pitchFamily="2" charset="0"/>
                          <a:cs typeface="Open Sans" pitchFamily="2" charset="0"/>
                        </a:rPr>
                        <m:t> = </m:t>
                      </m:r>
                      <m:r>
                        <a:rPr lang="en-US" sz="2400" b="1" i="1" kern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Open Sans" pitchFamily="2" charset="0"/>
                          <a:cs typeface="Open Sans" pitchFamily="2" charset="0"/>
                        </a:rPr>
                        <m:t>𝟑𝟎𝟎</m:t>
                      </m:r>
                      <m:r>
                        <a:rPr lang="en-US" sz="2400" b="1" i="1" kern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Open Sans" pitchFamily="2" charset="0"/>
                          <a:cs typeface="Open Sans" pitchFamily="2" charset="0"/>
                        </a:rPr>
                        <m:t> </m:t>
                      </m:r>
                      <m:r>
                        <a:rPr lang="en-US" sz="2400" b="1" i="1" kern="0" smtClean="0">
                          <a:solidFill>
                            <a:schemeClr val="accent6"/>
                          </a:solidFill>
                          <a:latin typeface="Cambria Math" panose="02040503050406030204" pitchFamily="18" charset="0"/>
                          <a:ea typeface="Open Sans" pitchFamily="2" charset="0"/>
                          <a:cs typeface="Open Sans" pitchFamily="2" charset="0"/>
                        </a:rPr>
                        <m:t>𝒂𝒇𝒊𝒏𝒂𝒅𝒐𝒓𝒔</m:t>
                      </m:r>
                    </m:oMath>
                  </m:oMathPara>
                </a14:m>
                <a:endParaRPr lang="es-EC" sz="2400" b="1" i="1" kern="0" dirty="0">
                  <a:solidFill>
                    <a:schemeClr val="accent6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74857B7-88BB-FB36-9E81-EFEC83DF1C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74173" y="4436958"/>
                <a:ext cx="8242064" cy="790794"/>
              </a:xfrm>
              <a:prstGeom prst="rect">
                <a:avLst/>
              </a:prstGeom>
              <a:blipFill>
                <a:blip r:embed="rId2"/>
                <a:stretch>
                  <a:fillRect r="-2219"/>
                </a:stretch>
              </a:blipFill>
            </p:spPr>
            <p:txBody>
              <a:bodyPr/>
              <a:lstStyle/>
              <a:p>
                <a:r>
                  <a:rPr lang="es-EC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12915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28079174-B5E8-4E41-EE66-CC04B6E3252B}"/>
              </a:ext>
            </a:extLst>
          </p:cNvPr>
          <p:cNvSpPr txBox="1"/>
          <p:nvPr/>
        </p:nvSpPr>
        <p:spPr>
          <a:xfrm>
            <a:off x="401217" y="6223344"/>
            <a:ext cx="8649478" cy="384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C" dirty="0">
                <a:solidFill>
                  <a:schemeClr val="accent6"/>
                </a:solidFill>
                <a:latin typeface="Open Sans" pitchFamily="2" charset="0"/>
                <a:ea typeface="Open Sans" pitchFamily="2" charset="0"/>
                <a:cs typeface="Open Sans" pitchFamily="2" charset="0"/>
                <a:hlinkClick r:id="rId2"/>
              </a:rPr>
              <a:t>https://www.careerexplorer.com/careers/piano-tuner/job-market/</a:t>
            </a:r>
            <a:endParaRPr lang="es-EC" dirty="0">
              <a:solidFill>
                <a:schemeClr val="accent6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73A28D7-BCA4-1F5E-BB9A-B7B3EEC6D6B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4176997"/>
              </p:ext>
            </p:extLst>
          </p:nvPr>
        </p:nvGraphicFramePr>
        <p:xfrm>
          <a:off x="2167018" y="0"/>
          <a:ext cx="7856375" cy="6124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8026380" imgH="14048232" progId="">
                  <p:embed/>
                </p:oleObj>
              </mc:Choice>
              <mc:Fallback>
                <p:oleObj r:id="rId3" imgW="18026380" imgH="14048232" progId="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67018" y="0"/>
                        <a:ext cx="7856375" cy="6124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1772636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8"/>
  <p:tag name="MMPROD_UIDATA" val="&lt;database version=&quot;6.0&quot;&gt;&lt;object type=&quot;1&quot; unique_id=&quot;10001&quot;&gt;&lt;object type=&quot;8&quot; unique_id=&quot;10002&quot;&gt;&lt;/object&gt;&lt;object type=&quot;2&quot; unique_id=&quot;10003&quot;&gt;&lt;object type=&quot;3&quot; unique_id=&quot;10004&quot;&gt;&lt;property id=&quot;20148&quot; value=&quot;5&quot;/&gt;&lt;property id=&quot;20300&quot; value=&quot;Slide 1&quot;/&gt;&lt;property id=&quot;20307&quot; value=&quot;258&quot;/&gt;&lt;/object&gt;&lt;object type=&quot;3&quot; unique_id=&quot;10005&quot;&gt;&lt;property id=&quot;20148&quot; value=&quot;5&quot;/&gt;&lt;property id=&quot;20300&quot; value=&quot;Slide 2&quot;/&gt;&lt;property id=&quot;20307&quot; value=&quot;257&quot;/&gt;&lt;/object&gt;&lt;/object&gt;&lt;/object&gt;&lt;/database&gt;"/>
</p:tagLst>
</file>

<file path=ppt/theme/theme1.xml><?xml version="1.0" encoding="utf-8"?>
<a:theme xmlns:a="http://schemas.openxmlformats.org/drawingml/2006/main" name="Foster+Partners_template 2013">
  <a:themeElements>
    <a:clrScheme name="Foster + Partners PPT colours">
      <a:dk1>
        <a:srgbClr val="565656"/>
      </a:dk1>
      <a:lt1>
        <a:srgbClr val="DDDDDD"/>
      </a:lt1>
      <a:dk2>
        <a:srgbClr val="000000"/>
      </a:dk2>
      <a:lt2>
        <a:srgbClr val="FFFFFF"/>
      </a:lt2>
      <a:accent1>
        <a:srgbClr val="FFF166"/>
      </a:accent1>
      <a:accent2>
        <a:srgbClr val="EE7F00"/>
      </a:accent2>
      <a:accent3>
        <a:srgbClr val="FF0000"/>
      </a:accent3>
      <a:accent4>
        <a:srgbClr val="71C333"/>
      </a:accent4>
      <a:accent5>
        <a:srgbClr val="1DBBE9"/>
      </a:accent5>
      <a:accent6>
        <a:srgbClr val="1956AF"/>
      </a:accent6>
      <a:hlink>
        <a:srgbClr val="992BB7"/>
      </a:hlink>
      <a:folHlink>
        <a:srgbClr val="87856C"/>
      </a:folHlink>
    </a:clrScheme>
    <a:fontScheme name="Foster + Partners fot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400" dirty="0" smtClean="0"/>
        </a:defPPr>
      </a:lstStyle>
    </a:txDef>
  </a:objectDefaults>
  <a:extraClrSchemeLst>
    <a:extraClrScheme>
      <a:clrScheme name="Foster+Partners_template2008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3">
        <a:dk1>
          <a:srgbClr val="808080"/>
        </a:dk1>
        <a:lt1>
          <a:srgbClr val="C0C0C0"/>
        </a:lt1>
        <a:dk2>
          <a:srgbClr val="000000"/>
        </a:dk2>
        <a:lt2>
          <a:srgbClr val="FFFFFF"/>
        </a:lt2>
        <a:accent1>
          <a:srgbClr val="FFFF99"/>
        </a:accent1>
        <a:accent2>
          <a:srgbClr val="FFCC66"/>
        </a:accent2>
        <a:accent3>
          <a:srgbClr val="AAAAAA"/>
        </a:accent3>
        <a:accent4>
          <a:srgbClr val="A4A4A4"/>
        </a:accent4>
        <a:accent5>
          <a:srgbClr val="FFFFCA"/>
        </a:accent5>
        <a:accent6>
          <a:srgbClr val="E7B95C"/>
        </a:accent6>
        <a:hlink>
          <a:srgbClr val="FF9900"/>
        </a:hlink>
        <a:folHlink>
          <a:srgbClr val="FF66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4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FFFF99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E7B95C"/>
        </a:accent6>
        <a:hlink>
          <a:srgbClr val="FF99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15">
        <a:dk1>
          <a:srgbClr val="808080"/>
        </a:dk1>
        <a:lt1>
          <a:srgbClr val="DDDDDD"/>
        </a:lt1>
        <a:dk2>
          <a:srgbClr val="000000"/>
        </a:dk2>
        <a:lt2>
          <a:srgbClr val="FFFFFF"/>
        </a:lt2>
        <a:accent1>
          <a:srgbClr val="FFFF99"/>
        </a:accent1>
        <a:accent2>
          <a:srgbClr val="FFCC66"/>
        </a:accent2>
        <a:accent3>
          <a:srgbClr val="AAAAAA"/>
        </a:accent3>
        <a:accent4>
          <a:srgbClr val="BDBDBD"/>
        </a:accent4>
        <a:accent5>
          <a:srgbClr val="FFFFCA"/>
        </a:accent5>
        <a:accent6>
          <a:srgbClr val="E7B95C"/>
        </a:accent6>
        <a:hlink>
          <a:srgbClr val="FF9900"/>
        </a:hlink>
        <a:folHlink>
          <a:srgbClr val="FF66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oster+Partners_white_16x9_2019.pptx" id="{A325104D-7B6B-4DC2-829D-AB456116C95B}" vid="{77D86C47-FD96-465A-B723-A018830516D0}"/>
    </a:ext>
  </a:extLst>
</a:theme>
</file>

<file path=ppt/theme/theme2.xml><?xml version="1.0" encoding="utf-8"?>
<a:theme xmlns:a="http://schemas.openxmlformats.org/drawingml/2006/main" name="1_Foster+Partners_template 2013">
  <a:themeElements>
    <a:clrScheme name="Foster + Partners PPT colours">
      <a:dk1>
        <a:srgbClr val="565656"/>
      </a:dk1>
      <a:lt1>
        <a:srgbClr val="DDDDDD"/>
      </a:lt1>
      <a:dk2>
        <a:srgbClr val="000000"/>
      </a:dk2>
      <a:lt2>
        <a:srgbClr val="FFFFFF"/>
      </a:lt2>
      <a:accent1>
        <a:srgbClr val="FFF166"/>
      </a:accent1>
      <a:accent2>
        <a:srgbClr val="EE7F00"/>
      </a:accent2>
      <a:accent3>
        <a:srgbClr val="FF0000"/>
      </a:accent3>
      <a:accent4>
        <a:srgbClr val="71C333"/>
      </a:accent4>
      <a:accent5>
        <a:srgbClr val="1DBBE9"/>
      </a:accent5>
      <a:accent6>
        <a:srgbClr val="1956AF"/>
      </a:accent6>
      <a:hlink>
        <a:srgbClr val="992BB7"/>
      </a:hlink>
      <a:folHlink>
        <a:srgbClr val="87856C"/>
      </a:folHlink>
    </a:clrScheme>
    <a:fontScheme name="Foster + Partners fotn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400" dirty="0" smtClean="0"/>
        </a:defPPr>
      </a:lstStyle>
    </a:txDef>
  </a:objectDefaults>
  <a:extraClrSchemeLst>
    <a:extraClrScheme>
      <a:clrScheme name="Foster+Partners_template2008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3">
        <a:dk1>
          <a:srgbClr val="808080"/>
        </a:dk1>
        <a:lt1>
          <a:srgbClr val="C0C0C0"/>
        </a:lt1>
        <a:dk2>
          <a:srgbClr val="000000"/>
        </a:dk2>
        <a:lt2>
          <a:srgbClr val="FFFFFF"/>
        </a:lt2>
        <a:accent1>
          <a:srgbClr val="FFFF99"/>
        </a:accent1>
        <a:accent2>
          <a:srgbClr val="FFCC66"/>
        </a:accent2>
        <a:accent3>
          <a:srgbClr val="AAAAAA"/>
        </a:accent3>
        <a:accent4>
          <a:srgbClr val="A4A4A4"/>
        </a:accent4>
        <a:accent5>
          <a:srgbClr val="FFFFCA"/>
        </a:accent5>
        <a:accent6>
          <a:srgbClr val="E7B95C"/>
        </a:accent6>
        <a:hlink>
          <a:srgbClr val="FF9900"/>
        </a:hlink>
        <a:folHlink>
          <a:srgbClr val="FF66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Foster+Partners_template2008 14">
        <a:dk1>
          <a:srgbClr val="000000"/>
        </a:dk1>
        <a:lt1>
          <a:srgbClr val="FFFFFF"/>
        </a:lt1>
        <a:dk2>
          <a:srgbClr val="FFFFFF"/>
        </a:dk2>
        <a:lt2>
          <a:srgbClr val="000000"/>
        </a:lt2>
        <a:accent1>
          <a:srgbClr val="FFFF99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FFFFCA"/>
        </a:accent5>
        <a:accent6>
          <a:srgbClr val="E7B95C"/>
        </a:accent6>
        <a:hlink>
          <a:srgbClr val="FF9900"/>
        </a:hlink>
        <a:folHlink>
          <a:srgbClr val="FF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Foster+Partners_template2008 15">
        <a:dk1>
          <a:srgbClr val="808080"/>
        </a:dk1>
        <a:lt1>
          <a:srgbClr val="DDDDDD"/>
        </a:lt1>
        <a:dk2>
          <a:srgbClr val="000000"/>
        </a:dk2>
        <a:lt2>
          <a:srgbClr val="FFFFFF"/>
        </a:lt2>
        <a:accent1>
          <a:srgbClr val="FFFF99"/>
        </a:accent1>
        <a:accent2>
          <a:srgbClr val="FFCC66"/>
        </a:accent2>
        <a:accent3>
          <a:srgbClr val="AAAAAA"/>
        </a:accent3>
        <a:accent4>
          <a:srgbClr val="BDBDBD"/>
        </a:accent4>
        <a:accent5>
          <a:srgbClr val="FFFFCA"/>
        </a:accent5>
        <a:accent6>
          <a:srgbClr val="E7B95C"/>
        </a:accent6>
        <a:hlink>
          <a:srgbClr val="FF9900"/>
        </a:hlink>
        <a:folHlink>
          <a:srgbClr val="FF660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Foster+Partners_white_16x9_2019.pptx" id="{A325104D-7B6B-4DC2-829D-AB456116C95B}" vid="{77D86C47-FD96-465A-B723-A018830516D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bb607934-979d-426f-bc8c-1c62ad83e693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031F1B99BD28479046B99E0BB1DD4F" ma:contentTypeVersion="14" ma:contentTypeDescription="Create a new document." ma:contentTypeScope="" ma:versionID="a13c93741b2e1e67f0a2721f11a4b9f3">
  <xsd:schema xmlns:xsd="http://www.w3.org/2001/XMLSchema" xmlns:xs="http://www.w3.org/2001/XMLSchema" xmlns:p="http://schemas.microsoft.com/office/2006/metadata/properties" xmlns:ns2="bb607934-979d-426f-bc8c-1c62ad83e693" xmlns:ns3="0ac69bb8-fd78-49e3-b5a4-9113b319d7ac" targetNamespace="http://schemas.microsoft.com/office/2006/metadata/properties" ma:root="true" ma:fieldsID="4508705b441b207914442563c2876aea" ns2:_="" ns3:_="">
    <xsd:import namespace="bb607934-979d-426f-bc8c-1c62ad83e693"/>
    <xsd:import namespace="0ac69bb8-fd78-49e3-b5a4-9113b319d7a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b607934-979d-426f-bc8c-1c62ad83e69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62979705-429e-4ac2-8014-32167a7a8c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3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1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ac69bb8-fd78-49e3-b5a4-9113b319d7ac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BC5AAAE-4105-4A71-B833-FE7031C2571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7000C0-7051-43B6-A407-D81F70861508}">
  <ds:schemaRefs>
    <ds:schemaRef ds:uri="bb607934-979d-426f-bc8c-1c62ad83e693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7873921-D00C-45F6-B7F4-402035C71E3D}">
  <ds:schemaRefs>
    <ds:schemaRef ds:uri="0ac69bb8-fd78-49e3-b5a4-9113b319d7ac"/>
    <ds:schemaRef ds:uri="bb607934-979d-426f-bc8c-1c62ad83e69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Foster+Partners_white_16x9_2019</Template>
  <TotalTime>0</TotalTime>
  <Words>1300</Words>
  <Application>Microsoft Office PowerPoint</Application>
  <PresentationFormat>Custom</PresentationFormat>
  <Paragraphs>219</Paragraphs>
  <Slides>31</Slides>
  <Notes>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0</vt:i4>
      </vt:variant>
      <vt:variant>
        <vt:lpstr>Slide Titles</vt:lpstr>
      </vt:variant>
      <vt:variant>
        <vt:i4>31</vt:i4>
      </vt:variant>
    </vt:vector>
  </HeadingPairs>
  <TitlesOfParts>
    <vt:vector size="41" baseType="lpstr">
      <vt:lpstr>Open Sans Semibold</vt:lpstr>
      <vt:lpstr>Roboto Light</vt:lpstr>
      <vt:lpstr>Open Sans</vt:lpstr>
      <vt:lpstr>Calibri</vt:lpstr>
      <vt:lpstr>Roboto</vt:lpstr>
      <vt:lpstr>Cambria Math</vt:lpstr>
      <vt:lpstr>Arial</vt:lpstr>
      <vt:lpstr>Open Sans Light</vt:lpstr>
      <vt:lpstr>Foster+Partners_template 2013</vt:lpstr>
      <vt:lpstr>1_Foster+Partners_template 2013</vt:lpstr>
      <vt:lpstr>Manejo y Análisis de Datos</vt:lpstr>
      <vt:lpstr>PowerPoint Presentation</vt:lpstr>
      <vt:lpstr>Problemas de Fermi</vt:lpstr>
      <vt:lpstr>Problemas de Fermi</vt:lpstr>
      <vt:lpstr>Qué necesitamos saber?</vt:lpstr>
      <vt:lpstr>Qué necesitamos saber?</vt:lpstr>
      <vt:lpstr>Juntamos todo (cálculo final)</vt:lpstr>
      <vt:lpstr>Juntamos todo (cálculo final)</vt:lpstr>
      <vt:lpstr>PowerPoint Presentation</vt:lpstr>
      <vt:lpstr>Un proceso para abordar preguntas</vt:lpstr>
      <vt:lpstr>Un proceso para abordar preguntas</vt:lpstr>
      <vt:lpstr>Un proceso para abordar preguntas</vt:lpstr>
      <vt:lpstr>Un proceso para abordar preguntas</vt:lpstr>
      <vt:lpstr>Un proceso para abordar preguntas</vt:lpstr>
      <vt:lpstr>Un proceso para abordar preguntas</vt:lpstr>
      <vt:lpstr>Ejercicio</vt:lpstr>
      <vt:lpstr>Tutorial practico</vt:lpstr>
      <vt:lpstr>Conceptos básicos del muestreo</vt:lpstr>
      <vt:lpstr>Para que sirve la inferencia?</vt:lpstr>
      <vt:lpstr>Conceptos de Probabilidad</vt:lpstr>
      <vt:lpstr>Conceptos de Probabilidad</vt:lpstr>
      <vt:lpstr>Qué es una distribución?</vt:lpstr>
      <vt:lpstr>PowerPoint Presentation</vt:lpstr>
      <vt:lpstr>Bernoulli y Binomial (Éxito o Fracaso)</vt:lpstr>
      <vt:lpstr>Geométrica y Poisson</vt:lpstr>
      <vt:lpstr>Distribuciones continuas</vt:lpstr>
      <vt:lpstr>por qué siempre vemos normales?</vt:lpstr>
      <vt:lpstr>PowerPoint Presentation</vt:lpstr>
      <vt:lpstr>PowerPoint Presentation</vt:lpstr>
      <vt:lpstr>PowerPoint Presentation</vt:lpstr>
      <vt:lpstr>Por qué importa esto?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Laurens Versluis</dc:creator>
  <cp:lastModifiedBy>Mateo Neira</cp:lastModifiedBy>
  <cp:revision>106</cp:revision>
  <dcterms:created xsi:type="dcterms:W3CDTF">2024-06-10T08:35:43Z</dcterms:created>
  <dcterms:modified xsi:type="dcterms:W3CDTF">2026-01-15T15:49:09Z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0x010100C7031F1B99BD28479046B99E0BB1DD4F</vt:lpwstr>
  </property>
  <property fmtid="{D5CDD505-2E9C-101B-9397-08002B2CF9AE}" pid="3" name="MediaServiceImageTags">
    <vt:lpwstr/>
  </property>
</Properties>
</file>

<file path=docProps/thumbnail.jpeg>
</file>